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315" r:id="rId2"/>
    <p:sldId id="257" r:id="rId3"/>
    <p:sldId id="301" r:id="rId4"/>
    <p:sldId id="308" r:id="rId5"/>
    <p:sldId id="259" r:id="rId6"/>
    <p:sldId id="258" r:id="rId7"/>
    <p:sldId id="299" r:id="rId8"/>
    <p:sldId id="260" r:id="rId9"/>
    <p:sldId id="305" r:id="rId10"/>
    <p:sldId id="262" r:id="rId11"/>
    <p:sldId id="304" r:id="rId12"/>
    <p:sldId id="263" r:id="rId13"/>
    <p:sldId id="264" r:id="rId14"/>
    <p:sldId id="306" r:id="rId15"/>
    <p:sldId id="265" r:id="rId16"/>
    <p:sldId id="307" r:id="rId17"/>
    <p:sldId id="266" r:id="rId18"/>
    <p:sldId id="267" r:id="rId19"/>
    <p:sldId id="268" r:id="rId20"/>
    <p:sldId id="269" r:id="rId21"/>
    <p:sldId id="270" r:id="rId22"/>
    <p:sldId id="271"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312" r:id="rId42"/>
    <p:sldId id="292" r:id="rId43"/>
    <p:sldId id="293" r:id="rId44"/>
    <p:sldId id="294" r:id="rId45"/>
    <p:sldId id="295" r:id="rId46"/>
    <p:sldId id="297" r:id="rId47"/>
    <p:sldId id="298" r:id="rId48"/>
  </p:sldIdLst>
  <p:sldSz cx="12192000" cy="6858000"/>
  <p:notesSz cx="6858000" cy="9144000"/>
  <p:embeddedFontLst>
    <p:embeddedFont>
      <p:font typeface="Economica" panose="02000506040000020004" pitchFamily="2" charset="77"/>
      <p:regular r:id="rId50"/>
      <p:bold r:id="rId51"/>
      <p:italic r:id="rId52"/>
      <p:boldItalic r:id="rId53"/>
    </p:embeddedFont>
    <p:embeddedFont>
      <p:font typeface="Garamond" panose="02020404030301010803" pitchFamily="18" charset="0"/>
      <p:regular r:id="rId54"/>
      <p:bold r:id="rId55"/>
      <p:italic r:id="rId56"/>
      <p:boldItalic r:id="rId57"/>
    </p:embeddedFont>
    <p:embeddedFont>
      <p:font typeface="Quicksand" pitchFamily="2" charset="77"/>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0bDqVebjuWON9UvlN1d8YlytO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247"/>
  </p:normalViewPr>
  <p:slideViewPr>
    <p:cSldViewPr snapToGrid="0">
      <p:cViewPr>
        <p:scale>
          <a:sx n="102" d="100"/>
          <a:sy n="102" d="100"/>
        </p:scale>
        <p:origin x="1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General advice – always check the shape of output when writing things from scratch.</a:t>
            </a:r>
            <a:endParaRPr/>
          </a:p>
        </p:txBody>
      </p:sp>
      <p:sp>
        <p:nvSpPr>
          <p:cNvPr id="156" name="Google Shape;1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A7CFDE5-D6CA-5E58-1EAC-AEF538FFF1F8}"/>
            </a:ext>
          </a:extLst>
        </p:cNvPr>
        <p:cNvGrpSpPr/>
        <p:nvPr/>
      </p:nvGrpSpPr>
      <p:grpSpPr>
        <a:xfrm>
          <a:off x="0" y="0"/>
          <a:ext cx="0" cy="0"/>
          <a:chOff x="0" y="0"/>
          <a:chExt cx="0" cy="0"/>
        </a:xfrm>
      </p:grpSpPr>
      <p:sp>
        <p:nvSpPr>
          <p:cNvPr id="137" name="Google Shape;137;p7:notes">
            <a:extLst>
              <a:ext uri="{FF2B5EF4-FFF2-40B4-BE49-F238E27FC236}">
                <a16:creationId xmlns:a16="http://schemas.microsoft.com/office/drawing/2014/main" id="{3B168494-E49C-2604-FBB7-DEC0FDA23D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a:extLst>
              <a:ext uri="{FF2B5EF4-FFF2-40B4-BE49-F238E27FC236}">
                <a16:creationId xmlns:a16="http://schemas.microsoft.com/office/drawing/2014/main" id="{73363E71-FB0A-01E6-BACF-C8BCA2AAA5B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a:extLst>
              <a:ext uri="{FF2B5EF4-FFF2-40B4-BE49-F238E27FC236}">
                <a16:creationId xmlns:a16="http://schemas.microsoft.com/office/drawing/2014/main" id="{0FDDA042-2A70-23F0-CE16-D33FE87416B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73486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F82C8585-E756-F852-E16F-412A41CD2CC2}"/>
            </a:ext>
          </a:extLst>
        </p:cNvPr>
        <p:cNvGrpSpPr/>
        <p:nvPr/>
      </p:nvGrpSpPr>
      <p:grpSpPr>
        <a:xfrm>
          <a:off x="0" y="0"/>
          <a:ext cx="0" cy="0"/>
          <a:chOff x="0" y="0"/>
          <a:chExt cx="0" cy="0"/>
        </a:xfrm>
      </p:grpSpPr>
      <p:sp>
        <p:nvSpPr>
          <p:cNvPr id="163" name="Google Shape;163;p10:notes">
            <a:extLst>
              <a:ext uri="{FF2B5EF4-FFF2-40B4-BE49-F238E27FC236}">
                <a16:creationId xmlns:a16="http://schemas.microsoft.com/office/drawing/2014/main" id="{883138F9-ABEC-5A32-82A1-D8B00A4AAD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a:extLst>
              <a:ext uri="{FF2B5EF4-FFF2-40B4-BE49-F238E27FC236}">
                <a16:creationId xmlns:a16="http://schemas.microsoft.com/office/drawing/2014/main" id="{803848AD-70FF-C7AC-BB59-280C23FA15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usage of </a:t>
            </a:r>
            <a:r>
              <a:rPr lang="en-US" dirty="0" err="1"/>
              <a:t>ReLU</a:t>
            </a:r>
            <a:r>
              <a:rPr lang="en-US" dirty="0"/>
              <a:t> that first attracted a lot of attention to this activation function was </a:t>
            </a:r>
            <a:r>
              <a:rPr lang="en-US" dirty="0" err="1"/>
              <a:t>AlexNet</a:t>
            </a:r>
            <a:r>
              <a:rPr lang="en-US" dirty="0"/>
              <a:t>, which won ImageNet competition for vision recognition in 2012, by leaps and bounds relative to prior models. The idea for a </a:t>
            </a:r>
            <a:r>
              <a:rPr lang="en-US" dirty="0" err="1"/>
              <a:t>ReLU</a:t>
            </a:r>
            <a:r>
              <a:rPr lang="en-US" dirty="0"/>
              <a:t> function approximating how human neurons respond to input signals first arose in 1947.</a:t>
            </a:r>
            <a:endParaRPr dirty="0"/>
          </a:p>
        </p:txBody>
      </p:sp>
      <p:sp>
        <p:nvSpPr>
          <p:cNvPr id="165" name="Google Shape;165;p10:notes">
            <a:extLst>
              <a:ext uri="{FF2B5EF4-FFF2-40B4-BE49-F238E27FC236}">
                <a16:creationId xmlns:a16="http://schemas.microsoft.com/office/drawing/2014/main" id="{3DC45A42-2AD5-A89D-2CDD-3B91388237D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44975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89" name="Google Shape;18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a:p>
            <a:pPr marL="0" lvl="0" indent="0" algn="l" rtl="0">
              <a:lnSpc>
                <a:spcPct val="100000"/>
              </a:lnSpc>
              <a:spcBef>
                <a:spcPts val="0"/>
              </a:spcBef>
              <a:spcAft>
                <a:spcPts val="0"/>
              </a:spcAft>
              <a:buSzPts val="1400"/>
              <a:buNone/>
            </a:pPr>
            <a:endParaRPr/>
          </a:p>
        </p:txBody>
      </p:sp>
      <p:sp>
        <p:nvSpPr>
          <p:cNvPr id="271" name="Google Shape;27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p:txBody>
      </p:sp>
      <p:sp>
        <p:nvSpPr>
          <p:cNvPr id="279" name="Google Shape;27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00" name="Google Shape;30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40" name="Google Shape;34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62" name="Google Shape;36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1C87A32C-A58B-802A-CBBB-206BC1F0F12F}"/>
            </a:ext>
          </a:extLst>
        </p:cNvPr>
        <p:cNvGrpSpPr/>
        <p:nvPr/>
      </p:nvGrpSpPr>
      <p:grpSpPr>
        <a:xfrm>
          <a:off x="0" y="0"/>
          <a:ext cx="0" cy="0"/>
          <a:chOff x="0" y="0"/>
          <a:chExt cx="0" cy="0"/>
        </a:xfrm>
      </p:grpSpPr>
      <p:sp>
        <p:nvSpPr>
          <p:cNvPr id="99" name="Google Shape;99;p2:notes">
            <a:extLst>
              <a:ext uri="{FF2B5EF4-FFF2-40B4-BE49-F238E27FC236}">
                <a16:creationId xmlns:a16="http://schemas.microsoft.com/office/drawing/2014/main" id="{BB864293-C00E-3A3D-7526-180D49F1C5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a:extLst>
              <a:ext uri="{FF2B5EF4-FFF2-40B4-BE49-F238E27FC236}">
                <a16:creationId xmlns:a16="http://schemas.microsoft.com/office/drawing/2014/main" id="{03D5A38C-D396-5432-E242-A569AD56D0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085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85" name="Google Shape;38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409" name="Google Shape;4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rearrange to show the final step in sigmoid derivative… </a:t>
            </a:r>
            <a:endParaRPr/>
          </a:p>
        </p:txBody>
      </p:sp>
      <p:sp>
        <p:nvSpPr>
          <p:cNvPr id="460" name="Google Shape;4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rearrange to show the final step in sigmoid derivative… </a:t>
            </a:r>
            <a:endParaRPr/>
          </a:p>
        </p:txBody>
      </p:sp>
      <p:sp>
        <p:nvSpPr>
          <p:cNvPr id="489" name="Google Shape;4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that I don’t expect you to implement a neural network from scratch. This is just to give you an understanding of how they work. </a:t>
            </a:r>
            <a:endParaRPr/>
          </a:p>
        </p:txBody>
      </p:sp>
      <p:sp>
        <p:nvSpPr>
          <p:cNvPr id="606" name="Google Shape;60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TPUs are an example of an ASIC</a:t>
            </a:r>
            <a:endParaRPr dirty="0"/>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053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86BDC575-D6B6-A4D6-CD9B-CED585BCD73A}"/>
            </a:ext>
          </a:extLst>
        </p:cNvPr>
        <p:cNvGrpSpPr/>
        <p:nvPr/>
      </p:nvGrpSpPr>
      <p:grpSpPr>
        <a:xfrm>
          <a:off x="0" y="0"/>
          <a:ext cx="0" cy="0"/>
          <a:chOff x="0" y="0"/>
          <a:chExt cx="0" cy="0"/>
        </a:xfrm>
      </p:grpSpPr>
      <p:sp>
        <p:nvSpPr>
          <p:cNvPr id="163" name="Google Shape;163;p10:notes">
            <a:extLst>
              <a:ext uri="{FF2B5EF4-FFF2-40B4-BE49-F238E27FC236}">
                <a16:creationId xmlns:a16="http://schemas.microsoft.com/office/drawing/2014/main" id="{297B1717-03D7-2614-3D43-9184C85A04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a:extLst>
              <a:ext uri="{FF2B5EF4-FFF2-40B4-BE49-F238E27FC236}">
                <a16:creationId xmlns:a16="http://schemas.microsoft.com/office/drawing/2014/main" id="{6788E76A-3E37-77EF-D12B-5BAD625A03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a:t>
            </a:r>
            <a:r>
              <a:rPr lang="en-US" dirty="0" err="1"/>
              <a:t>news.cornell.edu</a:t>
            </a:r>
            <a:r>
              <a:rPr lang="en-US" dirty="0"/>
              <a:t>/stories/2019/09/professors-perceptron-paved-way-ai-60-years-too-soon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a:t>
            </a:r>
            <a:r>
              <a:rPr lang="en-US" dirty="0" err="1"/>
              <a:t>www.nytimes.com</a:t>
            </a:r>
            <a:r>
              <a:rPr lang="en-US" dirty="0"/>
              <a:t>/1958/07/08/archives/new-navy-device-learns-by-doing-psychologist-shows-embryo-of.html</a:t>
            </a:r>
            <a:endParaRPr dirty="0"/>
          </a:p>
        </p:txBody>
      </p:sp>
      <p:sp>
        <p:nvSpPr>
          <p:cNvPr id="165" name="Google Shape;165;p10:notes">
            <a:extLst>
              <a:ext uri="{FF2B5EF4-FFF2-40B4-BE49-F238E27FC236}">
                <a16:creationId xmlns:a16="http://schemas.microsoft.com/office/drawing/2014/main" id="{33DA761F-A6A2-D54F-6A90-AEAB2087771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32746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3C2EF4BC-C723-D9B6-3942-B68341C03414}"/>
            </a:ext>
          </a:extLst>
        </p:cNvPr>
        <p:cNvGrpSpPr/>
        <p:nvPr/>
      </p:nvGrpSpPr>
      <p:grpSpPr>
        <a:xfrm>
          <a:off x="0" y="0"/>
          <a:ext cx="0" cy="0"/>
          <a:chOff x="0" y="0"/>
          <a:chExt cx="0" cy="0"/>
        </a:xfrm>
      </p:grpSpPr>
      <p:sp>
        <p:nvSpPr>
          <p:cNvPr id="137" name="Google Shape;137;p7:notes">
            <a:extLst>
              <a:ext uri="{FF2B5EF4-FFF2-40B4-BE49-F238E27FC236}">
                <a16:creationId xmlns:a16="http://schemas.microsoft.com/office/drawing/2014/main" id="{AE8F08EE-9875-5B13-1E9A-9A5FDD8866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a:extLst>
              <a:ext uri="{FF2B5EF4-FFF2-40B4-BE49-F238E27FC236}">
                <a16:creationId xmlns:a16="http://schemas.microsoft.com/office/drawing/2014/main" id="{94341F5A-91E8-3408-C64F-D3D0796954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a:extLst>
              <a:ext uri="{FF2B5EF4-FFF2-40B4-BE49-F238E27FC236}">
                <a16:creationId xmlns:a16="http://schemas.microsoft.com/office/drawing/2014/main" id="{7E980704-9C33-8934-F56D-62D966EEF22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654101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2026</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2026</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5183188" y="987425"/>
            <a:ext cx="6172200" cy="4873625"/>
          </a:xfrm>
          <a:prstGeom prst="rect">
            <a:avLst/>
          </a:prstGeom>
          <a:noFill/>
          <a:ln>
            <a:noFill/>
          </a:ln>
        </p:spPr>
      </p:sp>
      <p:sp>
        <p:nvSpPr>
          <p:cNvPr id="69" name="Google Shape;69;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4.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53.png"/><Relationship Id="rId4" Type="http://schemas.openxmlformats.org/officeDocument/2006/relationships/image" Target="../media/image42.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4.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33.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70.png"/><Relationship Id="rId5" Type="http://schemas.openxmlformats.org/officeDocument/2006/relationships/image" Target="../media/image59.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79.png"/><Relationship Id="rId12"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58.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
          <p:cNvSpPr txBox="1"/>
          <p:nvPr/>
        </p:nvSpPr>
        <p:spPr>
          <a:xfrm>
            <a:off x="1140684" y="949272"/>
            <a:ext cx="9630881"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Neural Networks: </a:t>
            </a:r>
            <a:br>
              <a:rPr lang="en-US" sz="7200" b="0" i="0" u="none" strike="noStrike" cap="none" dirty="0">
                <a:solidFill>
                  <a:schemeClr val="dk1"/>
                </a:solidFill>
                <a:latin typeface="Economica"/>
                <a:ea typeface="Economica"/>
                <a:cs typeface="Economica"/>
                <a:sym typeface="Economica"/>
              </a:rPr>
            </a:br>
            <a:r>
              <a:rPr lang="en-US" sz="7200" b="0" i="0" u="none" strike="noStrike" cap="none" dirty="0">
                <a:solidFill>
                  <a:schemeClr val="dk1"/>
                </a:solidFill>
                <a:latin typeface="Economica"/>
                <a:ea typeface="Economica"/>
                <a:cs typeface="Economica"/>
                <a:sym typeface="Economica"/>
              </a:rPr>
              <a:t>Foundations to Generative AI</a:t>
            </a:r>
            <a:endParaRPr dirty="0"/>
          </a:p>
        </p:txBody>
      </p:sp>
      <p:sp>
        <p:nvSpPr>
          <p:cNvPr id="2" name="Google Shape;97;p1">
            <a:extLst>
              <a:ext uri="{FF2B5EF4-FFF2-40B4-BE49-F238E27FC236}">
                <a16:creationId xmlns:a16="http://schemas.microsoft.com/office/drawing/2014/main" id="{1E5DAB88-B0C2-F0BB-E116-FC2D78BDEE6A}"/>
              </a:ext>
            </a:extLst>
          </p:cNvPr>
          <p:cNvSpPr txBox="1"/>
          <p:nvPr/>
        </p:nvSpPr>
        <p:spPr>
          <a:xfrm>
            <a:off x="3598447" y="3600445"/>
            <a:ext cx="4995106"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Economica"/>
                <a:ea typeface="Economica"/>
                <a:cs typeface="Economica"/>
                <a:sym typeface="Economica"/>
              </a:rPr>
              <a:t>Multi-layer Perceptron (MLP) + </a:t>
            </a:r>
            <a:br>
              <a:rPr lang="en-US" sz="2800" b="0" i="0" u="none" strike="noStrike" cap="none" dirty="0">
                <a:solidFill>
                  <a:schemeClr val="dk1"/>
                </a:solidFill>
                <a:latin typeface="Economica"/>
                <a:ea typeface="Economica"/>
                <a:cs typeface="Economica"/>
                <a:sym typeface="Economica"/>
              </a:rPr>
            </a:br>
            <a:r>
              <a:rPr lang="en-US" sz="2800" b="0" i="0" u="none" strike="noStrike" cap="none" dirty="0">
                <a:solidFill>
                  <a:schemeClr val="dk1"/>
                </a:solidFill>
                <a:latin typeface="Economica"/>
                <a:ea typeface="Economica"/>
                <a:cs typeface="Economica"/>
                <a:sym typeface="Economica"/>
              </a:rPr>
              <a:t>Working with </a:t>
            </a:r>
            <a:r>
              <a:rPr lang="en-US" sz="2800" b="0" i="0" u="none" strike="noStrike" cap="none" dirty="0" err="1">
                <a:solidFill>
                  <a:schemeClr val="dk1"/>
                </a:solidFill>
                <a:latin typeface="Economica"/>
                <a:ea typeface="Economica"/>
                <a:cs typeface="Economica"/>
                <a:sym typeface="Economica"/>
              </a:rPr>
              <a:t>Keras</a:t>
            </a:r>
            <a:r>
              <a:rPr lang="en-US" sz="2800" b="0" i="0" u="none" strike="noStrike" cap="none" dirty="0">
                <a:solidFill>
                  <a:schemeClr val="dk1"/>
                </a:solidFill>
                <a:latin typeface="Economica"/>
                <a:ea typeface="Economica"/>
                <a:cs typeface="Economica"/>
                <a:sym typeface="Economica"/>
              </a:rPr>
              <a:t> API</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42" name="Google Shape;142;p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sp>
        <p:nvSpPr>
          <p:cNvPr id="144" name="Google Shape;144;p7"/>
          <p:cNvSpPr txBox="1"/>
          <p:nvPr/>
        </p:nvSpPr>
        <p:spPr>
          <a:xfrm>
            <a:off x="3203177" y="5561094"/>
            <a:ext cx="622547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1" u="none" strike="noStrike" cap="none" dirty="0">
                <a:solidFill>
                  <a:schemeClr val="dk1"/>
                </a:solidFill>
                <a:latin typeface="Calibri"/>
                <a:ea typeface="Calibri"/>
                <a:cs typeface="Calibri"/>
                <a:sym typeface="Calibri"/>
              </a:rPr>
              <a:t>What rank tensor are x, w and b here?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dirty="0">
                <a:solidFill>
                  <a:schemeClr val="dk1"/>
                </a:solidFill>
                <a:latin typeface="Calibri"/>
                <a:ea typeface="Calibri"/>
                <a:cs typeface="Calibri"/>
                <a:sym typeface="Calibri"/>
              </a:rPr>
              <a:t>What will the shape of y be?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dirty="0">
                <a:solidFill>
                  <a:schemeClr val="dk1"/>
                </a:solidFill>
                <a:latin typeface="Calibri"/>
                <a:ea typeface="Calibri"/>
                <a:cs typeface="Calibri"/>
                <a:sym typeface="Calibri"/>
              </a:rPr>
              <a:t>What is the order of operations in a forward pass?</a:t>
            </a:r>
            <a:endParaRPr sz="2400" b="0" i="0" u="none" strike="noStrike" cap="none" dirty="0">
              <a:solidFill>
                <a:schemeClr val="dk1"/>
              </a:solidFill>
              <a:latin typeface="Calibri"/>
              <a:ea typeface="Calibri"/>
              <a:cs typeface="Calibri"/>
              <a:sym typeface="Calibri"/>
            </a:endParaRPr>
          </a:p>
        </p:txBody>
      </p:sp>
      <p:pic>
        <p:nvPicPr>
          <p:cNvPr id="2" name="Picture 2" descr="Perceptron: A Basic Neural Network Model for Deep Learning ...">
            <a:extLst>
              <a:ext uri="{FF2B5EF4-FFF2-40B4-BE49-F238E27FC236}">
                <a16:creationId xmlns:a16="http://schemas.microsoft.com/office/drawing/2014/main" id="{81B4CDA0-FC5E-A758-54EE-70B8D927C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7C940C3-58DE-248E-ADAF-DE0659451D0F}"/>
            </a:ext>
          </a:extLst>
        </p:cNvPr>
        <p:cNvGrpSpPr/>
        <p:nvPr/>
      </p:nvGrpSpPr>
      <p:grpSpPr>
        <a:xfrm>
          <a:off x="0" y="0"/>
          <a:ext cx="0" cy="0"/>
          <a:chOff x="0" y="0"/>
          <a:chExt cx="0" cy="0"/>
        </a:xfrm>
      </p:grpSpPr>
      <p:sp>
        <p:nvSpPr>
          <p:cNvPr id="141" name="Google Shape;141;p7">
            <a:extLst>
              <a:ext uri="{FF2B5EF4-FFF2-40B4-BE49-F238E27FC236}">
                <a16:creationId xmlns:a16="http://schemas.microsoft.com/office/drawing/2014/main" id="{DA2B354D-6B4A-07C1-0AA5-439B8247532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2" name="Google Shape;142;p7">
            <a:extLst>
              <a:ext uri="{FF2B5EF4-FFF2-40B4-BE49-F238E27FC236}">
                <a16:creationId xmlns:a16="http://schemas.microsoft.com/office/drawing/2014/main" id="{8F97238C-D033-3DBD-2578-7BC71A636EC4}"/>
              </a:ext>
            </a:extLst>
          </p:cNvPr>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pic>
        <p:nvPicPr>
          <p:cNvPr id="2" name="Picture 2" descr="Perceptron: A Basic Neural Network Model for Deep Learning ...">
            <a:extLst>
              <a:ext uri="{FF2B5EF4-FFF2-40B4-BE49-F238E27FC236}">
                <a16:creationId xmlns:a16="http://schemas.microsoft.com/office/drawing/2014/main" id="{59B065E4-14A4-7CF7-B1E6-CD95DD0C77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5;p6">
            <a:extLst>
              <a:ext uri="{FF2B5EF4-FFF2-40B4-BE49-F238E27FC236}">
                <a16:creationId xmlns:a16="http://schemas.microsoft.com/office/drawing/2014/main" id="{B64CE714-564D-7A84-B260-A8B87D41EBE9}"/>
              </a:ext>
            </a:extLst>
          </p:cNvPr>
          <p:cNvSpPr txBox="1"/>
          <p:nvPr/>
        </p:nvSpPr>
        <p:spPr>
          <a:xfrm>
            <a:off x="3203177" y="5714982"/>
            <a:ext cx="622547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0" u="none" strike="noStrike" cap="none" dirty="0">
                <a:solidFill>
                  <a:schemeClr val="dk1"/>
                </a:solidFill>
                <a:latin typeface="Calibri"/>
                <a:ea typeface="Calibri"/>
                <a:cs typeface="Calibri"/>
                <a:sym typeface="Calibri"/>
              </a:rPr>
              <a:t>Which of these values are constants? </a:t>
            </a: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Which are trainable parameters?</a:t>
            </a:r>
            <a:endParaRPr sz="2400" b="0" i="0" u="none" strike="noStrike" cap="none" dirty="0">
              <a:solidFill>
                <a:schemeClr val="dk1"/>
              </a:solidFill>
              <a:latin typeface="Calibri"/>
              <a:ea typeface="Calibri"/>
              <a:cs typeface="Calibri"/>
              <a:sym typeface="Calibri"/>
            </a:endParaRPr>
          </a:p>
        </p:txBody>
      </p:sp>
      <p:sp>
        <p:nvSpPr>
          <p:cNvPr id="4" name="Oval 3">
            <a:extLst>
              <a:ext uri="{FF2B5EF4-FFF2-40B4-BE49-F238E27FC236}">
                <a16:creationId xmlns:a16="http://schemas.microsoft.com/office/drawing/2014/main" id="{42BCCB04-612F-1CE0-0315-3151BE4B4549}"/>
              </a:ext>
            </a:extLst>
          </p:cNvPr>
          <p:cNvSpPr/>
          <p:nvPr/>
        </p:nvSpPr>
        <p:spPr>
          <a:xfrm>
            <a:off x="2284955" y="1937984"/>
            <a:ext cx="4191001" cy="35120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06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1742653" y="633011"/>
            <a:ext cx="870669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Multiplication</a:t>
            </a:r>
            <a:endParaRPr sz="1400" b="0" i="0" u="none" strike="noStrike" cap="none">
              <a:solidFill>
                <a:srgbClr val="000000"/>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a:stretch/>
        </p:blipFill>
        <p:spPr>
          <a:xfrm>
            <a:off x="6096000" y="1775262"/>
            <a:ext cx="5395558" cy="4536882"/>
          </a:xfrm>
          <a:prstGeom prst="rect">
            <a:avLst/>
          </a:prstGeom>
          <a:noFill/>
          <a:ln>
            <a:noFill/>
          </a:ln>
          <a:effectLst>
            <a:outerShdw blurRad="292100" dist="139700" dir="2700000" algn="tl" rotWithShape="0">
              <a:srgbClr val="333333">
                <a:alpha val="64313"/>
              </a:srgbClr>
            </a:outerShdw>
          </a:effectLst>
        </p:spPr>
      </p:pic>
      <p:sp>
        <p:nvSpPr>
          <p:cNvPr id="152" name="Google Shape;152;p8"/>
          <p:cNvSpPr txBox="1"/>
          <p:nvPr/>
        </p:nvSpPr>
        <p:spPr>
          <a:xfrm>
            <a:off x="129249" y="1204136"/>
            <a:ext cx="3869553" cy="307777"/>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4A30BC0-0FA5-EDD6-D775-DCFE982AE26D}"/>
              </a:ext>
            </a:extLst>
          </p:cNvPr>
          <p:cNvPicPr>
            <a:picLocks noChangeAspect="1"/>
          </p:cNvPicPr>
          <p:nvPr/>
        </p:nvPicPr>
        <p:blipFill>
          <a:blip r:embed="rId5"/>
          <a:stretch>
            <a:fillRect/>
          </a:stretch>
        </p:blipFill>
        <p:spPr>
          <a:xfrm>
            <a:off x="459128" y="3429000"/>
            <a:ext cx="5141718" cy="11064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Matrix Addition (Broadcast)</a:t>
            </a:r>
            <a:endParaRPr sz="1400" b="0" i="0" u="none" strike="noStrike" cap="none">
              <a:solidFill>
                <a:srgbClr val="000000"/>
              </a:solidFill>
              <a:latin typeface="Arial"/>
              <a:ea typeface="Arial"/>
              <a:cs typeface="Arial"/>
              <a:sym typeface="Arial"/>
            </a:endParaRPr>
          </a:p>
        </p:txBody>
      </p:sp>
      <p:sp>
        <p:nvSpPr>
          <p:cNvPr id="159" name="Google Shape;159;p9"/>
          <p:cNvSpPr txBox="1"/>
          <p:nvPr/>
        </p:nvSpPr>
        <p:spPr>
          <a:xfrm>
            <a:off x="929424" y="1976448"/>
            <a:ext cx="3869553" cy="4278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Shape of the Two Tensors Needs to Conform</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A + B will only work if A is cleanly divisible by B (or vice versa)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Sum Element-wise</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Replicate B until it matches A’s dimensions, then perform element-wise addition.</a:t>
            </a:r>
            <a:endParaRPr sz="1400" b="0" i="0" u="none" strike="noStrike" cap="none">
              <a:solidFill>
                <a:srgbClr val="000000"/>
              </a:solidFill>
              <a:latin typeface="Arial"/>
              <a:ea typeface="Arial"/>
              <a:cs typeface="Arial"/>
              <a:sym typeface="Arial"/>
            </a:endParaRPr>
          </a:p>
          <a:p>
            <a:pPr marL="628650" marR="0" lvl="1" indent="-4445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Use This for the Addition Step</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Add x*w and b (bias) </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pic>
        <p:nvPicPr>
          <p:cNvPr id="160" name="Google Shape;160;p9" descr="Computation on Arrays: Broadcasting | Python Data Science Handbook"/>
          <p:cNvPicPr preferRelativeResize="0"/>
          <p:nvPr/>
        </p:nvPicPr>
        <p:blipFill rotWithShape="1">
          <a:blip r:embed="rId3">
            <a:alphaModFix/>
          </a:blip>
          <a:srcRect/>
          <a:stretch/>
        </p:blipFill>
        <p:spPr>
          <a:xfrm>
            <a:off x="5776176" y="1831966"/>
            <a:ext cx="5486400" cy="4114800"/>
          </a:xfrm>
          <a:prstGeom prst="rect">
            <a:avLst/>
          </a:prstGeom>
          <a:noFill/>
          <a:ln>
            <a:noFill/>
          </a:ln>
        </p:spPr>
      </p:pic>
      <p:sp>
        <p:nvSpPr>
          <p:cNvPr id="161" name="Google Shape;161;p9"/>
          <p:cNvSpPr txBox="1"/>
          <p:nvPr/>
        </p:nvSpPr>
        <p:spPr>
          <a:xfrm>
            <a:off x="129249" y="1204136"/>
            <a:ext cx="3869553" cy="307777"/>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E7AB9AA-409A-6475-FE49-A9B659EEC688}"/>
            </a:ext>
          </a:extLst>
        </p:cNvPr>
        <p:cNvGrpSpPr/>
        <p:nvPr/>
      </p:nvGrpSpPr>
      <p:grpSpPr>
        <a:xfrm>
          <a:off x="0" y="0"/>
          <a:ext cx="0" cy="0"/>
          <a:chOff x="0" y="0"/>
          <a:chExt cx="0" cy="0"/>
        </a:xfrm>
      </p:grpSpPr>
      <p:sp>
        <p:nvSpPr>
          <p:cNvPr id="141" name="Google Shape;141;p7">
            <a:extLst>
              <a:ext uri="{FF2B5EF4-FFF2-40B4-BE49-F238E27FC236}">
                <a16:creationId xmlns:a16="http://schemas.microsoft.com/office/drawing/2014/main" id="{5EC40D5B-EEE1-39C5-213E-667F1E2875A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42" name="Google Shape;142;p7">
            <a:extLst>
              <a:ext uri="{FF2B5EF4-FFF2-40B4-BE49-F238E27FC236}">
                <a16:creationId xmlns:a16="http://schemas.microsoft.com/office/drawing/2014/main" id="{92FD8DB6-3125-C011-ED59-6A8A2EEC0DEA}"/>
              </a:ext>
            </a:extLst>
          </p:cNvPr>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pic>
        <p:nvPicPr>
          <p:cNvPr id="2" name="Picture 2" descr="Perceptron: A Basic Neural Network Model for Deep Learning ...">
            <a:extLst>
              <a:ext uri="{FF2B5EF4-FFF2-40B4-BE49-F238E27FC236}">
                <a16:creationId xmlns:a16="http://schemas.microsoft.com/office/drawing/2014/main" id="{372B40E4-E18A-A0E4-2C76-1A58DB9895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DC26334-3C91-1520-ECEB-1AD51BEA6737}"/>
              </a:ext>
            </a:extLst>
          </p:cNvPr>
          <p:cNvSpPr/>
          <p:nvPr/>
        </p:nvSpPr>
        <p:spPr>
          <a:xfrm>
            <a:off x="6096000" y="2063245"/>
            <a:ext cx="2196230" cy="32670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82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Activation Functions</a:t>
            </a:r>
            <a:endParaRPr sz="1400" b="0" i="0" u="none" strike="noStrike" cap="none">
              <a:solidFill>
                <a:srgbClr val="000000"/>
              </a:solidFill>
              <a:latin typeface="Arial"/>
              <a:ea typeface="Arial"/>
              <a:cs typeface="Arial"/>
              <a:sym typeface="Arial"/>
            </a:endParaRPr>
          </a:p>
        </p:txBody>
      </p:sp>
      <p:sp>
        <p:nvSpPr>
          <p:cNvPr id="168" name="Google Shape;168;p10"/>
          <p:cNvSpPr txBox="1"/>
          <p:nvPr/>
        </p:nvSpPr>
        <p:spPr>
          <a:xfrm>
            <a:off x="129249" y="1204136"/>
            <a:ext cx="3869553" cy="30777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69" name="Google Shape;169;p10" descr="Commonly used activation functions: (a) Sigmoid, (b) Tanh, (c) ReLU,... |  Download Scientific Diagram"/>
          <p:cNvPicPr preferRelativeResize="0"/>
          <p:nvPr/>
        </p:nvPicPr>
        <p:blipFill rotWithShape="1">
          <a:blip r:embed="rId4">
            <a:alphaModFix/>
          </a:blip>
          <a:srcRect/>
          <a:stretch/>
        </p:blipFill>
        <p:spPr>
          <a:xfrm>
            <a:off x="2809459" y="2127466"/>
            <a:ext cx="6378161" cy="39544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BBB1297-25E8-BCE3-1F2B-1ACE4AF0FEEC}"/>
            </a:ext>
          </a:extLst>
        </p:cNvPr>
        <p:cNvGrpSpPr/>
        <p:nvPr/>
      </p:nvGrpSpPr>
      <p:grpSpPr>
        <a:xfrm>
          <a:off x="0" y="0"/>
          <a:ext cx="0" cy="0"/>
          <a:chOff x="0" y="0"/>
          <a:chExt cx="0" cy="0"/>
        </a:xfrm>
      </p:grpSpPr>
      <p:sp>
        <p:nvSpPr>
          <p:cNvPr id="167" name="Google Shape;167;p10">
            <a:extLst>
              <a:ext uri="{FF2B5EF4-FFF2-40B4-BE49-F238E27FC236}">
                <a16:creationId xmlns:a16="http://schemas.microsoft.com/office/drawing/2014/main" id="{27A63B56-4A7F-C441-3C48-A80575F2C22B}"/>
              </a:ext>
            </a:extLst>
          </p:cNvPr>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Activation Functions</a:t>
            </a:r>
            <a:endParaRPr sz="1400" b="0" i="0" u="none" strike="noStrike" cap="none">
              <a:solidFill>
                <a:srgbClr val="000000"/>
              </a:solidFill>
              <a:latin typeface="Arial"/>
              <a:ea typeface="Arial"/>
              <a:cs typeface="Arial"/>
              <a:sym typeface="Arial"/>
            </a:endParaRPr>
          </a:p>
        </p:txBody>
      </p:sp>
      <p:sp>
        <p:nvSpPr>
          <p:cNvPr id="168" name="Google Shape;168;p10">
            <a:extLst>
              <a:ext uri="{FF2B5EF4-FFF2-40B4-BE49-F238E27FC236}">
                <a16:creationId xmlns:a16="http://schemas.microsoft.com/office/drawing/2014/main" id="{04B102AE-7532-0133-D936-75E03597CD92}"/>
              </a:ext>
            </a:extLst>
          </p:cNvPr>
          <p:cNvSpPr txBox="1"/>
          <p:nvPr/>
        </p:nvSpPr>
        <p:spPr>
          <a:xfrm>
            <a:off x="129249" y="1204136"/>
            <a:ext cx="3869553" cy="30777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A8ACCD9-0984-5DED-5AB8-6F8271F7B1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9798" y="1607111"/>
            <a:ext cx="7772400" cy="4796172"/>
          </a:xfrm>
          <a:prstGeom prst="rect">
            <a:avLst/>
          </a:prstGeom>
        </p:spPr>
      </p:pic>
    </p:spTree>
    <p:extLst>
      <p:ext uri="{BB962C8B-B14F-4D97-AF65-F5344CB8AC3E}">
        <p14:creationId xmlns:p14="http://schemas.microsoft.com/office/powerpoint/2010/main" val="406475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76" name="Google Shape;176;p11"/>
          <p:cNvPicPr preferRelativeResize="0"/>
          <p:nvPr/>
        </p:nvPicPr>
        <p:blipFill rotWithShape="1">
          <a:blip r:embed="rId4">
            <a:alphaModFix/>
          </a:blip>
          <a:srcRect/>
          <a:stretch/>
        </p:blipFill>
        <p:spPr>
          <a:xfrm>
            <a:off x="4704281" y="2932686"/>
            <a:ext cx="1270000" cy="431800"/>
          </a:xfrm>
          <a:prstGeom prst="rect">
            <a:avLst/>
          </a:prstGeom>
          <a:noFill/>
          <a:ln>
            <a:noFill/>
          </a:ln>
        </p:spPr>
      </p:pic>
      <p:pic>
        <p:nvPicPr>
          <p:cNvPr id="177" name="Google Shape;177;p11" descr="The structure of a simple Multi-Layer Feedfoward Neural Network | Download  Scientific Diagram"/>
          <p:cNvPicPr preferRelativeResize="0"/>
          <p:nvPr/>
        </p:nvPicPr>
        <p:blipFill rotWithShape="1">
          <a:blip r:embed="rId5" cstate="print">
            <a:alphaModFix/>
            <a:extLst>
              <a:ext uri="{28A0092B-C50C-407E-A947-70E740481C1C}">
                <a14:useLocalDpi xmlns:a14="http://schemas.microsoft.com/office/drawing/2010/main"/>
              </a:ext>
            </a:extLst>
          </a:blip>
          <a:srcRect l="47469" t="1950" r="2209" b="1954"/>
          <a:stretch>
            <a:fillRect/>
          </a:stretch>
        </p:blipFill>
        <p:spPr>
          <a:xfrm>
            <a:off x="7799442" y="1949112"/>
            <a:ext cx="2621811" cy="3612027"/>
          </a:xfrm>
          <a:prstGeom prst="rect">
            <a:avLst/>
          </a:prstGeom>
          <a:noFill/>
          <a:ln>
            <a:noFill/>
          </a:ln>
        </p:spPr>
      </p:pic>
      <p:sp>
        <p:nvSpPr>
          <p:cNvPr id="178" name="Google Shape;178;p11"/>
          <p:cNvSpPr txBox="1"/>
          <p:nvPr/>
        </p:nvSpPr>
        <p:spPr>
          <a:xfrm>
            <a:off x="6852720" y="3765385"/>
            <a:ext cx="296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D</a:t>
            </a:r>
            <a:endParaRPr sz="1400" b="0" i="0" u="none" strike="noStrike" cap="none">
              <a:solidFill>
                <a:srgbClr val="000000"/>
              </a:solidFill>
              <a:latin typeface="Arial"/>
              <a:ea typeface="Arial"/>
              <a:cs typeface="Arial"/>
              <a:sym typeface="Arial"/>
            </a:endParaRPr>
          </a:p>
        </p:txBody>
      </p:sp>
      <p:sp>
        <p:nvSpPr>
          <p:cNvPr id="179" name="Google Shape;179;p11"/>
          <p:cNvSpPr/>
          <p:nvPr/>
        </p:nvSpPr>
        <p:spPr>
          <a:xfrm>
            <a:off x="7192688" y="2338963"/>
            <a:ext cx="475937" cy="3222176"/>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p:txBody>
      </p:sp>
      <p:sp>
        <p:nvSpPr>
          <p:cNvPr id="180" name="Google Shape;180;p11"/>
          <p:cNvSpPr txBox="1"/>
          <p:nvPr/>
        </p:nvSpPr>
        <p:spPr>
          <a:xfrm>
            <a:off x="1022992" y="2233853"/>
            <a:ext cx="2843485"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Garamond"/>
                <a:ea typeface="Garamond"/>
                <a:cs typeface="Garamond"/>
                <a:sym typeface="Garamond"/>
              </a:rPr>
              <a:t>Softmax (MLOGIT):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We have D inputs (x’s).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We have k outputs (classes).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So, W is a (D,k) matrix and X is a (D,1) matrix.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That means, A is a (k,1) matrix.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That means Y is also a (k,1) matrix.</a:t>
            </a:r>
            <a:endParaRPr sz="1400" b="0" i="0" u="none" strike="noStrike" cap="none">
              <a:solidFill>
                <a:srgbClr val="000000"/>
              </a:solidFill>
              <a:latin typeface="Arial"/>
              <a:ea typeface="Arial"/>
              <a:cs typeface="Arial"/>
              <a:sym typeface="Arial"/>
            </a:endParaRPr>
          </a:p>
        </p:txBody>
      </p:sp>
      <p:pic>
        <p:nvPicPr>
          <p:cNvPr id="181" name="Google Shape;181;p11"/>
          <p:cNvPicPr preferRelativeResize="0"/>
          <p:nvPr/>
        </p:nvPicPr>
        <p:blipFill rotWithShape="1">
          <a:blip r:embed="rId6">
            <a:alphaModFix/>
          </a:blip>
          <a:srcRect/>
          <a:stretch/>
        </p:blipFill>
        <p:spPr>
          <a:xfrm>
            <a:off x="4475681" y="3587103"/>
            <a:ext cx="1727200" cy="406400"/>
          </a:xfrm>
          <a:prstGeom prst="rect">
            <a:avLst/>
          </a:prstGeom>
          <a:noFill/>
          <a:ln>
            <a:noFill/>
          </a:ln>
        </p:spPr>
      </p:pic>
      <p:pic>
        <p:nvPicPr>
          <p:cNvPr id="182" name="Google Shape;182;p11"/>
          <p:cNvPicPr preferRelativeResize="0"/>
          <p:nvPr/>
        </p:nvPicPr>
        <p:blipFill rotWithShape="1">
          <a:blip r:embed="rId7">
            <a:alphaModFix/>
          </a:blip>
          <a:srcRect/>
          <a:stretch/>
        </p:blipFill>
        <p:spPr>
          <a:xfrm>
            <a:off x="4475681" y="4216120"/>
            <a:ext cx="1727200" cy="1117600"/>
          </a:xfrm>
          <a:prstGeom prst="rect">
            <a:avLst/>
          </a:prstGeom>
          <a:noFill/>
          <a:ln>
            <a:noFill/>
          </a:ln>
        </p:spPr>
      </p:pic>
      <p:sp>
        <p:nvSpPr>
          <p:cNvPr id="183" name="Google Shape;183;p11"/>
          <p:cNvSpPr/>
          <p:nvPr/>
        </p:nvSpPr>
        <p:spPr>
          <a:xfrm flipH="1">
            <a:off x="10235536" y="2932686"/>
            <a:ext cx="371431" cy="1926322"/>
          </a:xfrm>
          <a:prstGeom prst="leftBrace">
            <a:avLst>
              <a:gd name="adj1" fmla="val 8333"/>
              <a:gd name="adj2" fmla="val 50369"/>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p:txBody>
      </p:sp>
      <p:sp>
        <p:nvSpPr>
          <p:cNvPr id="184" name="Google Shape;184;p11"/>
          <p:cNvSpPr txBox="1"/>
          <p:nvPr/>
        </p:nvSpPr>
        <p:spPr>
          <a:xfrm>
            <a:off x="10641271" y="3711181"/>
            <a:ext cx="296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k</a:t>
            </a:r>
            <a:endParaRPr sz="1400" b="0" i="0" u="none" strike="noStrike" cap="none">
              <a:solidFill>
                <a:srgbClr val="000000"/>
              </a:solidFill>
              <a:latin typeface="Arial"/>
              <a:ea typeface="Arial"/>
              <a:cs typeface="Arial"/>
              <a:sym typeface="Arial"/>
            </a:endParaRPr>
          </a:p>
        </p:txBody>
      </p:sp>
      <p:sp>
        <p:nvSpPr>
          <p:cNvPr id="185" name="Google Shape;185;p11"/>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Single-Label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2" name="Google Shape;192;p12"/>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Single-Label</a:t>
            </a:r>
            <a:endParaRPr sz="1400" b="0" i="0" u="none" strike="noStrike" cap="none">
              <a:solidFill>
                <a:srgbClr val="000000"/>
              </a:solidFill>
              <a:latin typeface="Arial"/>
              <a:ea typeface="Arial"/>
              <a:cs typeface="Arial"/>
              <a:sym typeface="Arial"/>
            </a:endParaRPr>
          </a:p>
        </p:txBody>
      </p:sp>
      <p:pic>
        <p:nvPicPr>
          <p:cNvPr id="193" name="Google Shape;193;p12"/>
          <p:cNvPicPr preferRelativeResize="0"/>
          <p:nvPr/>
        </p:nvPicPr>
        <p:blipFill rotWithShape="1">
          <a:blip r:embed="rId4">
            <a:alphaModFix/>
          </a:blip>
          <a:srcRect/>
          <a:stretch/>
        </p:blipFill>
        <p:spPr>
          <a:xfrm>
            <a:off x="3390117" y="1730827"/>
            <a:ext cx="5411766" cy="46386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Multi-Label</a:t>
            </a:r>
            <a:endParaRPr sz="1400" b="0" i="0" u="none" strike="noStrike" cap="none">
              <a:solidFill>
                <a:srgbClr val="000000"/>
              </a:solidFill>
              <a:latin typeface="Arial"/>
              <a:ea typeface="Arial"/>
              <a:cs typeface="Arial"/>
              <a:sym typeface="Arial"/>
            </a:endParaRPr>
          </a:p>
        </p:txBody>
      </p:sp>
      <p:pic>
        <p:nvPicPr>
          <p:cNvPr id="200" name="Google Shape;200;p13"/>
          <p:cNvPicPr preferRelativeResize="0"/>
          <p:nvPr/>
        </p:nvPicPr>
        <p:blipFill rotWithShape="1">
          <a:blip r:embed="rId3">
            <a:alphaModFix/>
          </a:blip>
          <a:srcRect/>
          <a:stretch/>
        </p:blipFill>
        <p:spPr>
          <a:xfrm>
            <a:off x="5646279" y="2023173"/>
            <a:ext cx="5308600" cy="3771900"/>
          </a:xfrm>
          <a:prstGeom prst="rect">
            <a:avLst/>
          </a:prstGeom>
          <a:noFill/>
          <a:ln>
            <a:noFill/>
          </a:ln>
        </p:spPr>
      </p:pic>
      <p:sp>
        <p:nvSpPr>
          <p:cNvPr id="201" name="Google Shape;201;p13"/>
          <p:cNvSpPr txBox="1"/>
          <p:nvPr/>
        </p:nvSpPr>
        <p:spPr>
          <a:xfrm>
            <a:off x="929424" y="2176865"/>
            <a:ext cx="4519398" cy="18466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Many Non-Exclusive Labels</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We would create a sigmoid output layer with one output for each class we are predicting. </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Train on all labels together. </a:t>
            </a:r>
            <a:endParaRPr sz="1800" b="0"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455101" y="586938"/>
            <a:ext cx="729014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This Week’s Agenda</a:t>
            </a:r>
            <a:endParaRPr sz="1400" b="0" i="0" u="none" strike="noStrike" cap="none" dirty="0">
              <a:solidFill>
                <a:srgbClr val="000000"/>
              </a:solidFill>
              <a:latin typeface="Arial"/>
              <a:ea typeface="Arial"/>
              <a:cs typeface="Arial"/>
              <a:sym typeface="Arial"/>
            </a:endParaRPr>
          </a:p>
        </p:txBody>
      </p:sp>
      <p:sp>
        <p:nvSpPr>
          <p:cNvPr id="103" name="Google Shape;103;p2"/>
          <p:cNvSpPr txBox="1"/>
          <p:nvPr/>
        </p:nvSpPr>
        <p:spPr>
          <a:xfrm>
            <a:off x="890337" y="1940249"/>
            <a:ext cx="10016362" cy="4216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1. What’s in th</a:t>
            </a:r>
            <a:r>
              <a:rPr lang="en-US" sz="2000" b="1" dirty="0">
                <a:solidFill>
                  <a:schemeClr val="dk1"/>
                </a:solidFill>
                <a:latin typeface="Quicksand"/>
                <a:ea typeface="Quicksand"/>
                <a:cs typeface="Quicksand"/>
                <a:sym typeface="Quicksand"/>
              </a:rPr>
              <a:t>e News?</a:t>
            </a:r>
            <a:endParaRPr lang="en-US"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2. Building Blocks of NNs</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Tensors (and relevant mathematical operations)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Activation Functions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Loss Functions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Backpropagation: Derivatives, Gradients &amp; the Chain Rule (with examples)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Optimizers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3</a:t>
            </a:r>
            <a:r>
              <a:rPr lang="en-US" sz="2000" b="1" i="0" u="none" strike="noStrike" cap="none" dirty="0">
                <a:solidFill>
                  <a:schemeClr val="dk1"/>
                </a:solidFill>
                <a:latin typeface="Quicksand"/>
                <a:ea typeface="Quicksand"/>
                <a:cs typeface="Quicksand"/>
                <a:sym typeface="Quicksand"/>
              </a:rPr>
              <a:t>. Building a Linear Classifier</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Overview of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and </a:t>
            </a:r>
            <a:r>
              <a:rPr lang="en-US" sz="1800" b="0" i="0" u="none" strike="noStrike" cap="none" dirty="0" err="1">
                <a:solidFill>
                  <a:schemeClr val="dk1"/>
                </a:solidFill>
                <a:latin typeface="Quicksand"/>
                <a:ea typeface="Quicksand"/>
                <a:cs typeface="Quicksand"/>
                <a:sym typeface="Quicksand"/>
              </a:rPr>
              <a:t>Tensorflow</a:t>
            </a:r>
            <a:r>
              <a:rPr lang="en-US" sz="1800" b="0" i="0" u="none" strike="noStrike" cap="none" dirty="0">
                <a:solidFill>
                  <a:schemeClr val="dk1"/>
                </a:solidFill>
                <a:latin typeface="Quicksand"/>
                <a:ea typeface="Quicksand"/>
                <a:cs typeface="Quicksand"/>
                <a:sym typeface="Quicksand"/>
              </a:rPr>
              <a:t>.</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Implementing a linear classifier in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(now that we know the components).</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p:nvPr/>
        </p:nvSpPr>
        <p:spPr>
          <a:xfrm>
            <a:off x="1303323" y="604838"/>
            <a:ext cx="9582411"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We Know Enough for a Forward Pass</a:t>
            </a:r>
            <a:endParaRPr sz="1400" b="0" i="0" u="none" strike="noStrike" cap="none" dirty="0">
              <a:solidFill>
                <a:srgbClr val="000000"/>
              </a:solidFill>
              <a:latin typeface="Arial"/>
              <a:ea typeface="Arial"/>
              <a:cs typeface="Arial"/>
              <a:sym typeface="Arial"/>
            </a:endParaRPr>
          </a:p>
        </p:txBody>
      </p:sp>
      <p:pic>
        <p:nvPicPr>
          <p:cNvPr id="208" name="Google Shape;208;p14" descr="The structure of a simple Multi-Layer Feedfoward Neural Network | Download  Scientific Diagram"/>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96000" y="2811876"/>
            <a:ext cx="4979867" cy="3612027"/>
          </a:xfrm>
          <a:prstGeom prst="rect">
            <a:avLst/>
          </a:prstGeom>
          <a:noFill/>
          <a:ln>
            <a:noFill/>
          </a:ln>
        </p:spPr>
      </p:pic>
      <p:sp>
        <p:nvSpPr>
          <p:cNvPr id="209" name="Google Shape;209;p14"/>
          <p:cNvSpPr txBox="1"/>
          <p:nvPr/>
        </p:nvSpPr>
        <p:spPr>
          <a:xfrm>
            <a:off x="603699" y="3142200"/>
            <a:ext cx="3869553" cy="317203"/>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4" name="Google Shape;214;p14"/>
          <p:cNvSpPr txBox="1"/>
          <p:nvPr/>
        </p:nvSpPr>
        <p:spPr>
          <a:xfrm>
            <a:off x="8510777" y="3333429"/>
            <a:ext cx="410818" cy="276999"/>
          </a:xfrm>
          <a:prstGeom prst="rect">
            <a:avLst/>
          </a:prstGeom>
          <a:blipFill rotWithShape="1">
            <a:blip r:embed="rId5"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215" name="Google Shape;215;p14"/>
          <p:cNvSpPr txBox="1"/>
          <p:nvPr/>
        </p:nvSpPr>
        <p:spPr>
          <a:xfrm>
            <a:off x="603699" y="3543294"/>
            <a:ext cx="3869553" cy="335476"/>
          </a:xfrm>
          <a:prstGeom prst="rect">
            <a:avLst/>
          </a:prstGeom>
          <a:blipFill rotWithShape="1">
            <a:blip r:embed="rId6"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6" name="Google Shape;216;p14"/>
          <p:cNvSpPr txBox="1"/>
          <p:nvPr/>
        </p:nvSpPr>
        <p:spPr>
          <a:xfrm>
            <a:off x="974196" y="2410356"/>
            <a:ext cx="386955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Calculate Output of Each Node Sequentially</a:t>
            </a:r>
            <a:endParaRPr sz="1400" b="0" i="0" u="none" strike="noStrike" cap="none">
              <a:solidFill>
                <a:srgbClr val="000000"/>
              </a:solidFill>
              <a:latin typeface="Arial"/>
              <a:ea typeface="Arial"/>
              <a:cs typeface="Arial"/>
              <a:sym typeface="Arial"/>
            </a:endParaRPr>
          </a:p>
        </p:txBody>
      </p:sp>
      <p:sp>
        <p:nvSpPr>
          <p:cNvPr id="217" name="Google Shape;217;p14"/>
          <p:cNvSpPr txBox="1"/>
          <p:nvPr/>
        </p:nvSpPr>
        <p:spPr>
          <a:xfrm>
            <a:off x="603699" y="3935617"/>
            <a:ext cx="3869553"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8" name="Google Shape;218;p14"/>
          <p:cNvSpPr txBox="1"/>
          <p:nvPr/>
        </p:nvSpPr>
        <p:spPr>
          <a:xfrm>
            <a:off x="974195" y="4327940"/>
            <a:ext cx="386955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Eventually We Obtain Model’s Predictions</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C9DEBE72-7764-36B3-698E-DC4436B77032}"/>
              </a:ext>
            </a:extLst>
          </p:cNvPr>
          <p:cNvSpPr txBox="1"/>
          <p:nvPr/>
        </p:nvSpPr>
        <p:spPr>
          <a:xfrm>
            <a:off x="6940771" y="1978486"/>
            <a:ext cx="3411255" cy="523220"/>
          </a:xfrm>
          <a:prstGeom prst="rect">
            <a:avLst/>
          </a:prstGeom>
          <a:noFill/>
        </p:spPr>
        <p:txBody>
          <a:bodyPr wrap="square" rtlCol="0">
            <a:spAutoFit/>
          </a:bodyPr>
          <a:lstStyle/>
          <a:p>
            <a:pPr algn="ctr"/>
            <a:r>
              <a:rPr lang="en-US" dirty="0"/>
              <a:t>Multi-Layer Perceptron (MLP) – </a:t>
            </a:r>
          </a:p>
          <a:p>
            <a:pPr algn="ctr"/>
            <a:r>
              <a:rPr lang="en-US" dirty="0"/>
              <a:t>Dense, Fully-connected, Feed-forward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25" name="Google Shape;225;p1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Calculate Loss</a:t>
            </a:r>
            <a:endParaRPr sz="1400" b="0" i="0" u="none" strike="noStrike" cap="none">
              <a:solidFill>
                <a:srgbClr val="000000"/>
              </a:solidFill>
              <a:latin typeface="Arial"/>
              <a:ea typeface="Arial"/>
              <a:cs typeface="Arial"/>
              <a:sym typeface="Arial"/>
            </a:endParaRPr>
          </a:p>
        </p:txBody>
      </p:sp>
      <p:pic>
        <p:nvPicPr>
          <p:cNvPr id="226" name="Google Shape;226;p1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Loss Functions</a:t>
            </a:r>
            <a:endParaRPr sz="1400" b="0" i="0" u="none" strike="noStrike" cap="none">
              <a:solidFill>
                <a:srgbClr val="000000"/>
              </a:solidFill>
              <a:latin typeface="Arial"/>
              <a:ea typeface="Arial"/>
              <a:cs typeface="Arial"/>
              <a:sym typeface="Arial"/>
            </a:endParaRPr>
          </a:p>
        </p:txBody>
      </p:sp>
      <p:pic>
        <p:nvPicPr>
          <p:cNvPr id="234" name="Google Shape;234;p16"/>
          <p:cNvPicPr preferRelativeResize="0"/>
          <p:nvPr/>
        </p:nvPicPr>
        <p:blipFill rotWithShape="1">
          <a:blip r:embed="rId3">
            <a:alphaModFix/>
          </a:blip>
          <a:srcRect/>
          <a:stretch/>
        </p:blipFill>
        <p:spPr>
          <a:xfrm>
            <a:off x="1291615" y="2481076"/>
            <a:ext cx="3267133" cy="470992"/>
          </a:xfrm>
          <a:prstGeom prst="rect">
            <a:avLst/>
          </a:prstGeom>
          <a:noFill/>
          <a:ln>
            <a:noFill/>
          </a:ln>
        </p:spPr>
      </p:pic>
      <p:sp>
        <p:nvSpPr>
          <p:cNvPr id="235" name="Google Shape;235;p16"/>
          <p:cNvSpPr txBox="1"/>
          <p:nvPr/>
        </p:nvSpPr>
        <p:spPr>
          <a:xfrm>
            <a:off x="901387" y="1990451"/>
            <a:ext cx="4353178"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dirty="0">
                <a:solidFill>
                  <a:schemeClr val="dk1"/>
                </a:solidFill>
                <a:latin typeface="Quicksand"/>
                <a:ea typeface="Quicksand"/>
                <a:cs typeface="Quicksand"/>
                <a:sym typeface="Quicksand"/>
              </a:rPr>
              <a:t>Cross-Entropy / Log-Loss</a:t>
            </a:r>
            <a:endParaRPr sz="1400" b="0" i="0" u="none" strike="noStrike" cap="none" dirty="0">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Multi-category outcomes have an analogous loss function known as categorical cross-entropy.</a:t>
            </a:r>
            <a:endParaRPr sz="1400" b="0" i="0" u="none" strike="noStrike" cap="none" dirty="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506053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dirty="0">
                <a:solidFill>
                  <a:schemeClr val="dk1"/>
                </a:solidFill>
                <a:latin typeface="Quicksand"/>
                <a:ea typeface="Quicksand"/>
                <a:cs typeface="Quicksand"/>
                <a:sym typeface="Quicksand"/>
              </a:rPr>
              <a:t>MSE / Quadratic / L2 Loss</a:t>
            </a:r>
            <a:endParaRPr sz="1400" b="0" i="0" u="none" strike="noStrike" cap="none" dirty="0">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Typical for continuous outcomes, larger errors penalized exponentially more. This should look familiar!</a:t>
            </a:r>
            <a:endParaRPr sz="1400" b="0" i="0" u="none" strike="noStrike" cap="none" dirty="0">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225892" y="5117512"/>
            <a:ext cx="1608338" cy="366814"/>
          </a:xfrm>
          <a:prstGeom prst="rect">
            <a:avLst/>
          </a:prstGeom>
          <a:noFill/>
          <a:ln>
            <a:noFill/>
          </a:ln>
        </p:spPr>
      </p:pic>
      <p:sp>
        <p:nvSpPr>
          <p:cNvPr id="238" name="Google Shape;238;p16"/>
          <p:cNvSpPr txBox="1"/>
          <p:nvPr/>
        </p:nvSpPr>
        <p:spPr>
          <a:xfrm>
            <a:off x="6657640" y="1968967"/>
            <a:ext cx="5179455"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dirty="0">
                <a:solidFill>
                  <a:schemeClr val="dk1"/>
                </a:solidFill>
                <a:latin typeface="Quicksand"/>
                <a:ea typeface="Quicksand"/>
                <a:cs typeface="Quicksand"/>
                <a:sym typeface="Quicksand"/>
              </a:rPr>
              <a:t>MAE / L1 Loss</a:t>
            </a:r>
            <a:endParaRPr sz="1400" b="0" i="0" u="none" strike="noStrike" cap="none" dirty="0">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b="0" i="0" u="none" strike="noStrike" cap="none" dirty="0">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a:stretch/>
        </p:blipFill>
        <p:spPr>
          <a:xfrm>
            <a:off x="1902831" y="5484326"/>
            <a:ext cx="2044700" cy="67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56" name="Google Shape;256;p18"/>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a:t>
            </a:r>
            <a:endParaRPr sz="1400" b="0" i="0" u="none" strike="noStrike" cap="none">
              <a:solidFill>
                <a:srgbClr val="000000"/>
              </a:solidFill>
              <a:latin typeface="Arial"/>
              <a:ea typeface="Arial"/>
              <a:cs typeface="Arial"/>
              <a:sym typeface="Arial"/>
            </a:endParaRPr>
          </a:p>
        </p:txBody>
      </p:sp>
      <p:pic>
        <p:nvPicPr>
          <p:cNvPr id="257" name="Google Shape;257;p18"/>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58" name="Google Shape;258;p18"/>
          <p:cNvSpPr/>
          <p:nvPr/>
        </p:nvSpPr>
        <p:spPr>
          <a:xfrm>
            <a:off x="2862470" y="3933174"/>
            <a:ext cx="2464904" cy="203306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3"/>
        <p:cNvGrpSpPr/>
        <p:nvPr/>
      </p:nvGrpSpPr>
      <p:grpSpPr>
        <a:xfrm>
          <a:off x="0" y="0"/>
          <a:ext cx="0" cy="0"/>
          <a:chOff x="0" y="0"/>
          <a:chExt cx="0" cy="0"/>
        </a:xfrm>
      </p:grpSpPr>
      <p:sp>
        <p:nvSpPr>
          <p:cNvPr id="264" name="Google Shape;2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265" name="Google Shape;265;p19"/>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Derivative = “Rate” of Change</a:t>
            </a:r>
            <a:endParaRPr sz="1400" b="0" i="0" u="none" strike="noStrike" cap="none">
              <a:solidFill>
                <a:srgbClr val="000000"/>
              </a:solidFill>
              <a:latin typeface="Arial"/>
              <a:ea typeface="Arial"/>
              <a:cs typeface="Arial"/>
              <a:sym typeface="Arial"/>
            </a:endParaRPr>
          </a:p>
        </p:txBody>
      </p:sp>
      <p:pic>
        <p:nvPicPr>
          <p:cNvPr id="266" name="Google Shape;266;p19"/>
          <p:cNvPicPr preferRelativeResize="0"/>
          <p:nvPr/>
        </p:nvPicPr>
        <p:blipFill rotWithShape="1">
          <a:blip r:embed="rId3">
            <a:alphaModFix/>
          </a:blip>
          <a:srcRect/>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7035248" y="2438695"/>
            <a:ext cx="3733800" cy="261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pic>
        <p:nvPicPr>
          <p:cNvPr id="274" name="Google Shape;274;p20" descr="15: Stochastic gradient descent with a two-dimensional error function... |  Download Scientific Diagram"/>
          <p:cNvPicPr preferRelativeResize="0"/>
          <p:nvPr/>
        </p:nvPicPr>
        <p:blipFill rotWithShape="1">
          <a:blip r:embed="rId3">
            <a:alphaModFix/>
          </a:blip>
          <a:srcRect/>
          <a:stretch/>
        </p:blipFill>
        <p:spPr>
          <a:xfrm>
            <a:off x="698496" y="1627551"/>
            <a:ext cx="10795000" cy="4305300"/>
          </a:xfrm>
          <a:prstGeom prst="rect">
            <a:avLst/>
          </a:prstGeom>
          <a:noFill/>
          <a:ln>
            <a:noFill/>
          </a:ln>
        </p:spPr>
      </p:pic>
      <p:sp>
        <p:nvSpPr>
          <p:cNvPr id="275" name="Google Shape;275;p20"/>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Gradient = Derivative in Multiple Dimensions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282" name="Google Shape;282;p21"/>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Gradient Descent</a:t>
            </a:r>
            <a:endParaRPr sz="1400" b="0" i="0" u="none" strike="noStrike" cap="none">
              <a:solidFill>
                <a:srgbClr val="000000"/>
              </a:solidFill>
              <a:latin typeface="Arial"/>
              <a:ea typeface="Arial"/>
              <a:cs typeface="Arial"/>
              <a:sym typeface="Arial"/>
            </a:endParaRPr>
          </a:p>
        </p:txBody>
      </p:sp>
      <p:pic>
        <p:nvPicPr>
          <p:cNvPr id="283" name="Google Shape;283;p21"/>
          <p:cNvPicPr preferRelativeResize="0"/>
          <p:nvPr/>
        </p:nvPicPr>
        <p:blipFill rotWithShape="1">
          <a:blip r:embed="rId3">
            <a:alphaModFix/>
          </a:blip>
          <a:srcRect/>
          <a:stretch/>
        </p:blipFill>
        <p:spPr>
          <a:xfrm>
            <a:off x="4076766" y="1894922"/>
            <a:ext cx="4038468" cy="39234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289" name="Google Shape;289;p22"/>
          <p:cNvSpPr txBox="1"/>
          <p:nvPr/>
        </p:nvSpPr>
        <p:spPr>
          <a:xfrm>
            <a:off x="865361" y="1625797"/>
            <a:ext cx="4858788"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Recall that Each Node’s Output Can be Expressed as a Function of the Prior Nodes’ Outputs</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p:txBody>
      </p:sp>
      <p:sp>
        <p:nvSpPr>
          <p:cNvPr id="290" name="Google Shape;290;p22"/>
          <p:cNvSpPr txBox="1"/>
          <p:nvPr/>
        </p:nvSpPr>
        <p:spPr>
          <a:xfrm>
            <a:off x="6311510" y="2157906"/>
            <a:ext cx="4613246"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Start at the final nodes in the network and work backwards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We calculate partial derivatives </a:t>
            </a:r>
            <a:r>
              <a:rPr lang="en-US" sz="2000" b="0" i="0" u="none" strike="noStrike" cap="none" dirty="0" err="1">
                <a:solidFill>
                  <a:schemeClr val="dk1"/>
                </a:solidFill>
                <a:latin typeface="Quicksand"/>
                <a:ea typeface="Quicksand"/>
                <a:cs typeface="Quicksand"/>
                <a:sym typeface="Quicksand"/>
              </a:rPr>
              <a:t>w.r.t.</a:t>
            </a:r>
            <a:r>
              <a:rPr lang="en-US" sz="2000" b="0" i="0" u="none" strike="noStrike" cap="none" dirty="0">
                <a:solidFill>
                  <a:schemeClr val="dk1"/>
                </a:solidFill>
                <a:latin typeface="Quicksand"/>
                <a:ea typeface="Quicksand"/>
                <a:cs typeface="Quicksand"/>
                <a:sym typeface="Quicksand"/>
              </a:rPr>
              <a:t> their inputs / weights.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Then, use those partial derivatives and work backward into earlier layers to get partial derivatives </a:t>
            </a:r>
            <a:r>
              <a:rPr lang="en-US" sz="2000" b="0" i="0" u="none" strike="noStrike" cap="none" dirty="0" err="1">
                <a:solidFill>
                  <a:schemeClr val="dk1"/>
                </a:solidFill>
                <a:latin typeface="Quicksand"/>
                <a:ea typeface="Quicksand"/>
                <a:cs typeface="Quicksand"/>
                <a:sym typeface="Quicksand"/>
              </a:rPr>
              <a:t>w.r.t.</a:t>
            </a:r>
            <a:r>
              <a:rPr lang="en-US" sz="2000" b="0" i="0" u="none" strike="noStrike" cap="none" dirty="0">
                <a:solidFill>
                  <a:schemeClr val="dk1"/>
                </a:solidFill>
                <a:latin typeface="Quicksand"/>
                <a:ea typeface="Quicksand"/>
                <a:cs typeface="Quicksand"/>
                <a:sym typeface="Quicksand"/>
              </a:rPr>
              <a:t> </a:t>
            </a:r>
            <a:r>
              <a:rPr lang="en-US" sz="2000" b="0" i="1" u="none" strike="noStrike" cap="none" dirty="0">
                <a:solidFill>
                  <a:schemeClr val="dk1"/>
                </a:solidFill>
                <a:latin typeface="Quicksand"/>
                <a:ea typeface="Quicksand"/>
                <a:cs typeface="Quicksand"/>
                <a:sym typeface="Quicksand"/>
              </a:rPr>
              <a:t>their </a:t>
            </a:r>
            <a:r>
              <a:rPr lang="en-US" sz="2000" b="0" i="0" u="none" strike="noStrike" cap="none" dirty="0">
                <a:solidFill>
                  <a:schemeClr val="dk1"/>
                </a:solidFill>
                <a:latin typeface="Quicksand"/>
                <a:ea typeface="Quicksand"/>
                <a:cs typeface="Quicksand"/>
                <a:sym typeface="Quicksand"/>
              </a:rPr>
              <a:t>inputs / weights, and so on. </a:t>
            </a:r>
            <a:endParaRPr sz="1400" b="0" i="0" u="none" strike="noStrike" cap="none" dirty="0">
              <a:solidFill>
                <a:schemeClr val="dk1"/>
              </a:solidFill>
              <a:latin typeface="Quicksand"/>
              <a:ea typeface="Quicksand"/>
              <a:cs typeface="Quicksand"/>
              <a:sym typeface="Quicksand"/>
            </a:endParaRPr>
          </a:p>
        </p:txBody>
      </p:sp>
      <p:sp>
        <p:nvSpPr>
          <p:cNvPr id="291" name="Google Shape;291;p22"/>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Derivatives of Loss w.r.t All Parameters</a:t>
            </a:r>
            <a:endParaRPr sz="1400" b="0" i="0" u="none" strike="noStrike" cap="none">
              <a:solidFill>
                <a:srgbClr val="000000"/>
              </a:solidFill>
              <a:latin typeface="Arial"/>
              <a:ea typeface="Arial"/>
              <a:cs typeface="Arial"/>
              <a:sym typeface="Arial"/>
            </a:endParaRPr>
          </a:p>
        </p:txBody>
      </p:sp>
      <p:pic>
        <p:nvPicPr>
          <p:cNvPr id="292" name="Google Shape;292;p22" descr="The structure of a simple Multi-Layer Feedfoward Neural Network | Download  Scientific Diagram"/>
          <p:cNvPicPr preferRelativeResize="0"/>
          <p:nvPr/>
        </p:nvPicPr>
        <p:blipFill rotWithShape="1">
          <a:blip r:embed="rId3" cstate="print">
            <a:alphaModFix/>
            <a:extLst>
              <a:ext uri="{28A0092B-C50C-407E-A947-70E740481C1C}">
                <a14:useLocalDpi xmlns:a14="http://schemas.microsoft.com/office/drawing/2010/main"/>
              </a:ext>
            </a:extLst>
          </a:blip>
          <a:srcRect l="2209" t="1950" r="2208" b="1954"/>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w="38100" cap="flat" cmpd="sng">
            <a:solidFill>
              <a:srgbClr val="FF0000"/>
            </a:solidFill>
            <a:prstDash val="solid"/>
            <a:miter lim="800000"/>
            <a:headEnd type="none" w="sm" len="sm"/>
            <a:tailEnd type="triangle" w="med" len="med"/>
          </a:ln>
        </p:spPr>
      </p:cxnSp>
      <p:sp>
        <p:nvSpPr>
          <p:cNvPr id="294" name="Google Shape;294;p22"/>
          <p:cNvSpPr txBox="1"/>
          <p:nvPr/>
        </p:nvSpPr>
        <p:spPr>
          <a:xfrm>
            <a:off x="1267235" y="2775060"/>
            <a:ext cx="3869553" cy="317203"/>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95" name="Google Shape;295;p22"/>
          <p:cNvSpPr txBox="1"/>
          <p:nvPr/>
        </p:nvSpPr>
        <p:spPr>
          <a:xfrm>
            <a:off x="1267235" y="3176154"/>
            <a:ext cx="3869553" cy="335476"/>
          </a:xfrm>
          <a:prstGeom prst="rect">
            <a:avLst/>
          </a:prstGeom>
          <a:blipFill rotWithShape="1">
            <a:blip r:embed="rId5"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303" name="Google Shape;303;p23"/>
          <p:cNvSpPr txBox="1"/>
          <p:nvPr/>
        </p:nvSpPr>
        <p:spPr>
          <a:xfrm>
            <a:off x="1267235" y="280722"/>
            <a:ext cx="9657521"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Simplifying Gradients: </a:t>
            </a:r>
            <a:br>
              <a:rPr lang="en-US" sz="5400" b="0" i="0" u="none" strike="noStrike" cap="none" dirty="0">
                <a:solidFill>
                  <a:schemeClr val="dk1"/>
                </a:solidFill>
                <a:latin typeface="Economica"/>
                <a:ea typeface="Economica"/>
                <a:cs typeface="Economica"/>
                <a:sym typeface="Economica"/>
              </a:rPr>
            </a:br>
            <a:r>
              <a:rPr lang="en-US" sz="5400" b="0" i="0" u="none" strike="noStrike" cap="none" dirty="0">
                <a:solidFill>
                  <a:schemeClr val="dk1"/>
                </a:solidFill>
                <a:latin typeface="Economica"/>
                <a:ea typeface="Economica"/>
                <a:cs typeface="Economica"/>
                <a:sym typeface="Economica"/>
              </a:rPr>
              <a:t>The Computation Graph</a:t>
            </a:r>
            <a:endParaRPr sz="1400" b="0" i="0" u="none" strike="noStrike" cap="none" dirty="0">
              <a:solidFill>
                <a:srgbClr val="000000"/>
              </a:solidFill>
              <a:latin typeface="Arial"/>
              <a:ea typeface="Arial"/>
              <a:cs typeface="Arial"/>
              <a:sym typeface="Arial"/>
            </a:endParaRPr>
          </a:p>
        </p:txBody>
      </p:sp>
      <p:sp>
        <p:nvSpPr>
          <p:cNvPr id="304" name="Google Shape;304;p23"/>
          <p:cNvSpPr txBox="1"/>
          <p:nvPr/>
        </p:nvSpPr>
        <p:spPr>
          <a:xfrm>
            <a:off x="5071643" y="2589832"/>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5" name="Google Shape;305;p23"/>
          <p:cNvSpPr txBox="1"/>
          <p:nvPr/>
        </p:nvSpPr>
        <p:spPr>
          <a:xfrm>
            <a:off x="8957843" y="3718820"/>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6" name="Google Shape;306;p23"/>
          <p:cNvSpPr txBox="1"/>
          <p:nvPr/>
        </p:nvSpPr>
        <p:spPr>
          <a:xfrm>
            <a:off x="5836952" y="3727487"/>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7" name="Google Shape;307;p23"/>
          <p:cNvSpPr txBox="1"/>
          <p:nvPr/>
        </p:nvSpPr>
        <p:spPr>
          <a:xfrm>
            <a:off x="2716061" y="3718820"/>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08" name="Google Shape;308;p23"/>
          <p:cNvCxnSpPr>
            <a:stCxn id="306" idx="3"/>
            <a:endCxn id="305" idx="1"/>
          </p:cNvCxnSpPr>
          <p:nvPr/>
        </p:nvCxnSpPr>
        <p:spPr>
          <a:xfrm rot="10800000" flipH="1">
            <a:off x="7935769" y="3918842"/>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p:cNvCxnSpPr/>
          <p:nvPr/>
        </p:nvCxnSpPr>
        <p:spPr>
          <a:xfrm rot="10800000" flipH="1">
            <a:off x="4814878" y="3910208"/>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p:cNvSpPr txBox="1"/>
          <p:nvPr/>
        </p:nvSpPr>
        <p:spPr>
          <a:xfrm>
            <a:off x="859939" y="4519449"/>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1" name="Google Shape;311;p23"/>
          <p:cNvSpPr txBox="1"/>
          <p:nvPr/>
        </p:nvSpPr>
        <p:spPr>
          <a:xfrm>
            <a:off x="820183" y="3429000"/>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2" name="Google Shape;312;p23"/>
          <p:cNvSpPr txBox="1"/>
          <p:nvPr/>
        </p:nvSpPr>
        <p:spPr>
          <a:xfrm>
            <a:off x="5257986" y="5626005"/>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13" name="Google Shape;313;p23"/>
          <p:cNvCxnSpPr/>
          <p:nvPr/>
        </p:nvCxnSpPr>
        <p:spPr>
          <a:xfrm>
            <a:off x="1584620" y="3627459"/>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p:cNvCxnSpPr/>
          <p:nvPr/>
        </p:nvCxnSpPr>
        <p:spPr>
          <a:xfrm rot="10800000" flipH="1">
            <a:off x="1607783" y="4127597"/>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p:cNvCxnSpPr/>
          <p:nvPr/>
        </p:nvCxnSpPr>
        <p:spPr>
          <a:xfrm rot="10800000" flipH="1">
            <a:off x="5675428" y="4310318"/>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322" name="Google Shape;322;p24"/>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Backpropagation = Working Backwards</a:t>
            </a:r>
            <a:endParaRPr sz="1400" b="0" i="0" u="none" strike="noStrike" cap="none" dirty="0">
              <a:solidFill>
                <a:srgbClr val="000000"/>
              </a:solidFill>
              <a:latin typeface="Arial"/>
              <a:ea typeface="Arial"/>
              <a:cs typeface="Arial"/>
              <a:sym typeface="Arial"/>
            </a:endParaRPr>
          </a:p>
        </p:txBody>
      </p:sp>
      <p:sp>
        <p:nvSpPr>
          <p:cNvPr id="323" name="Google Shape;323;p24"/>
          <p:cNvSpPr txBox="1"/>
          <p:nvPr/>
        </p:nvSpPr>
        <p:spPr>
          <a:xfrm>
            <a:off x="1987778" y="1712027"/>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4" name="Google Shape;324;p24"/>
          <p:cNvSpPr txBox="1"/>
          <p:nvPr/>
        </p:nvSpPr>
        <p:spPr>
          <a:xfrm>
            <a:off x="8932791" y="3228945"/>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27" name="Google Shape;327;p24"/>
          <p:cNvCxnSpPr>
            <a:stCxn id="325" idx="3"/>
            <a:endCxn id="324"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4"/>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4"/>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31" name="Google Shape;331;p24"/>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32" name="Google Shape;332;p24"/>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33" name="Google Shape;333;p24"/>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34" name="Google Shape;334;p24"/>
          <p:cNvSpPr/>
          <p:nvPr/>
        </p:nvSpPr>
        <p:spPr>
          <a:xfrm>
            <a:off x="8610600" y="299499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6" name="Google Shape;336;p24"/>
          <p:cNvSpPr txBox="1"/>
          <p:nvPr/>
        </p:nvSpPr>
        <p:spPr>
          <a:xfrm>
            <a:off x="9003190" y="4441006"/>
            <a:ext cx="1921566" cy="618246"/>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BCD9BBCC-41FA-07CF-3211-D088D9DDA45B}"/>
            </a:ext>
          </a:extLst>
        </p:cNvPr>
        <p:cNvGrpSpPr/>
        <p:nvPr/>
      </p:nvGrpSpPr>
      <p:grpSpPr>
        <a:xfrm>
          <a:off x="0" y="0"/>
          <a:ext cx="0" cy="0"/>
          <a:chOff x="0" y="0"/>
          <a:chExt cx="0" cy="0"/>
        </a:xfrm>
      </p:grpSpPr>
      <p:sp>
        <p:nvSpPr>
          <p:cNvPr id="102" name="Google Shape;102;p2">
            <a:extLst>
              <a:ext uri="{FF2B5EF4-FFF2-40B4-BE49-F238E27FC236}">
                <a16:creationId xmlns:a16="http://schemas.microsoft.com/office/drawing/2014/main" id="{67B935E2-65C9-C51A-E877-E7D97989F641}"/>
              </a:ext>
            </a:extLst>
          </p:cNvPr>
          <p:cNvSpPr txBox="1"/>
          <p:nvPr/>
        </p:nvSpPr>
        <p:spPr>
          <a:xfrm>
            <a:off x="651353" y="624516"/>
            <a:ext cx="7290148" cy="92328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What’s In the News?</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D9EC3BC-37D3-686F-9B6A-AF6109D1DE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231" y="2304790"/>
            <a:ext cx="4684461" cy="331939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5610F51-1EF7-CEED-D4AC-92FE0E51AA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27912" y="329307"/>
            <a:ext cx="4570956" cy="30996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EED5610-B570-BCD6-CD5B-46141DDC000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4040" y="3623403"/>
            <a:ext cx="4693462" cy="3099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4497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343" name="Google Shape;343;p25"/>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44" name="Google Shape;344;p25"/>
          <p:cNvSpPr txBox="1"/>
          <p:nvPr/>
        </p:nvSpPr>
        <p:spPr>
          <a:xfrm>
            <a:off x="1987778" y="1712027"/>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5" name="Google Shape;345;p25"/>
          <p:cNvSpPr txBox="1"/>
          <p:nvPr/>
        </p:nvSpPr>
        <p:spPr>
          <a:xfrm>
            <a:off x="8932791" y="3228945"/>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48" name="Google Shape;348;p25"/>
          <p:cNvCxnSpPr>
            <a:stCxn id="346" idx="3"/>
            <a:endCxn id="34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49" name="Google Shape;349;p25"/>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50" name="Google Shape;350;p25"/>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52" name="Google Shape;352;p25"/>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53" name="Google Shape;353;p25"/>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54" name="Google Shape;354;p25"/>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55" name="Google Shape;355;p25"/>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7" name="Google Shape;357;p25"/>
          <p:cNvSpPr txBox="1"/>
          <p:nvPr/>
        </p:nvSpPr>
        <p:spPr>
          <a:xfrm>
            <a:off x="6499775" y="4288717"/>
            <a:ext cx="2661610" cy="2224070"/>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8" name="Google Shape;358;p25"/>
          <p:cNvSpPr txBox="1"/>
          <p:nvPr/>
        </p:nvSpPr>
        <p:spPr>
          <a:xfrm>
            <a:off x="9904133" y="490936"/>
            <a:ext cx="1921566" cy="618246"/>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365" name="Google Shape;365;p26"/>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66" name="Google Shape;366;p26"/>
          <p:cNvSpPr txBox="1"/>
          <p:nvPr/>
        </p:nvSpPr>
        <p:spPr>
          <a:xfrm>
            <a:off x="1987778" y="1712027"/>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7" name="Google Shape;367;p26"/>
          <p:cNvSpPr txBox="1"/>
          <p:nvPr/>
        </p:nvSpPr>
        <p:spPr>
          <a:xfrm>
            <a:off x="8932791" y="3228945"/>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0" name="Google Shape;370;p26"/>
          <p:cNvCxnSpPr>
            <a:stCxn id="368" idx="3"/>
            <a:endCxn id="367"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71" name="Google Shape;371;p26"/>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26"/>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4" name="Google Shape;374;p26"/>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75" name="Google Shape;375;p26"/>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76" name="Google Shape;376;p26"/>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77" name="Google Shape;377;p26"/>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9" name="Google Shape;379;p26"/>
          <p:cNvSpPr txBox="1"/>
          <p:nvPr/>
        </p:nvSpPr>
        <p:spPr>
          <a:xfrm>
            <a:off x="6499775" y="4289515"/>
            <a:ext cx="2661610" cy="2224263"/>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80" name="Google Shape;380;p26"/>
          <p:cNvSpPr txBox="1"/>
          <p:nvPr/>
        </p:nvSpPr>
        <p:spPr>
          <a:xfrm>
            <a:off x="9904133" y="490936"/>
            <a:ext cx="1921566" cy="618246"/>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81" name="Google Shape;381;p26"/>
          <p:cNvSpPr txBox="1"/>
          <p:nvPr/>
        </p:nvSpPr>
        <p:spPr>
          <a:xfrm>
            <a:off x="10063162" y="1290660"/>
            <a:ext cx="1603508" cy="618246"/>
          </a:xfrm>
          <a:prstGeom prst="rect">
            <a:avLst/>
          </a:prstGeom>
          <a:blipFill rotWithShape="1">
            <a:blip r:embed="rId12"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86"/>
        <p:cNvGrpSpPr/>
        <p:nvPr/>
      </p:nvGrpSpPr>
      <p:grpSpPr>
        <a:xfrm>
          <a:off x="0" y="0"/>
          <a:ext cx="0" cy="0"/>
          <a:chOff x="0" y="0"/>
          <a:chExt cx="0" cy="0"/>
        </a:xfrm>
      </p:grpSpPr>
      <p:sp>
        <p:nvSpPr>
          <p:cNvPr id="387" name="Google Shape;3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388" name="Google Shape;388;p27"/>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89" name="Google Shape;389;p27"/>
          <p:cNvSpPr txBox="1"/>
          <p:nvPr/>
        </p:nvSpPr>
        <p:spPr>
          <a:xfrm>
            <a:off x="1987778" y="1712027"/>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0" name="Google Shape;390;p27"/>
          <p:cNvSpPr txBox="1"/>
          <p:nvPr/>
        </p:nvSpPr>
        <p:spPr>
          <a:xfrm>
            <a:off x="8932791" y="3228945"/>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93" name="Google Shape;393;p27"/>
          <p:cNvCxnSpPr>
            <a:stCxn id="391" idx="3"/>
            <a:endCxn id="390"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94" name="Google Shape;394;p27"/>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95" name="Google Shape;395;p27"/>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97" name="Google Shape;397;p27"/>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98" name="Google Shape;398;p27"/>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99" name="Google Shape;399;p27"/>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00" name="Google Shape;400;p27"/>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2" name="Google Shape;402;p27"/>
          <p:cNvSpPr txBox="1"/>
          <p:nvPr/>
        </p:nvSpPr>
        <p:spPr>
          <a:xfrm>
            <a:off x="2330501" y="4123061"/>
            <a:ext cx="2661610" cy="2224070"/>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3" name="Google Shape;403;p27"/>
          <p:cNvSpPr txBox="1"/>
          <p:nvPr/>
        </p:nvSpPr>
        <p:spPr>
          <a:xfrm>
            <a:off x="9904133" y="490936"/>
            <a:ext cx="1921566" cy="618246"/>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4" name="Google Shape;404;p27"/>
          <p:cNvSpPr txBox="1"/>
          <p:nvPr/>
        </p:nvSpPr>
        <p:spPr>
          <a:xfrm>
            <a:off x="10063162" y="1290660"/>
            <a:ext cx="1603508" cy="618246"/>
          </a:xfrm>
          <a:prstGeom prst="rect">
            <a:avLst/>
          </a:prstGeom>
          <a:blipFill rotWithShape="1">
            <a:blip r:embed="rId12"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5" name="Google Shape;405;p27"/>
          <p:cNvSpPr txBox="1"/>
          <p:nvPr/>
        </p:nvSpPr>
        <p:spPr>
          <a:xfrm>
            <a:off x="10063162" y="2090384"/>
            <a:ext cx="1603508" cy="618246"/>
          </a:xfrm>
          <a:prstGeom prst="rect">
            <a:avLst/>
          </a:prstGeom>
          <a:blipFill rotWithShape="1">
            <a:blip r:embed="rId1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412" name="Google Shape;412;p28"/>
          <p:cNvSpPr txBox="1"/>
          <p:nvPr/>
        </p:nvSpPr>
        <p:spPr>
          <a:xfrm>
            <a:off x="1987778" y="1712027"/>
            <a:ext cx="2098817" cy="400110"/>
          </a:xfrm>
          <a:prstGeom prst="rect">
            <a:avLst/>
          </a:prstGeom>
          <a:blipFill rotWithShape="1">
            <a:blip r:embed="rId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3" name="Google Shape;413;p28"/>
          <p:cNvSpPr txBox="1"/>
          <p:nvPr/>
        </p:nvSpPr>
        <p:spPr>
          <a:xfrm>
            <a:off x="8932791" y="3228945"/>
            <a:ext cx="2098817" cy="400110"/>
          </a:xfrm>
          <a:prstGeom prst="rect">
            <a:avLst/>
          </a:prstGeom>
          <a:blipFill rotWithShape="1">
            <a:blip r:embed="rId4" cstate="print">
              <a:alphaModFix/>
              <a:extLst>
                <a:ext uri="{28A0092B-C50C-407E-A947-70E740481C1C}">
                  <a14:useLocalDpi xmlns:a14="http://schemas.microsoft.com/office/drawing/2010/main"/>
                </a:ext>
              </a:extLst>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16" name="Google Shape;416;p28"/>
          <p:cNvCxnSpPr>
            <a:stCxn id="414" idx="3"/>
            <a:endCxn id="413"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417" name="Google Shape;417;p28"/>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418" name="Google Shape;418;p28"/>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20" name="Google Shape;420;p28"/>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421" name="Google Shape;421;p28"/>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8"/>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23" name="Google Shape;423;p28"/>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5" name="Google Shape;425;p28"/>
          <p:cNvSpPr txBox="1"/>
          <p:nvPr/>
        </p:nvSpPr>
        <p:spPr>
          <a:xfrm>
            <a:off x="2330501" y="4123061"/>
            <a:ext cx="2661610" cy="2224070"/>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6" name="Google Shape;426;p28"/>
          <p:cNvSpPr txBox="1"/>
          <p:nvPr/>
        </p:nvSpPr>
        <p:spPr>
          <a:xfrm>
            <a:off x="9904133" y="490936"/>
            <a:ext cx="1921566" cy="618246"/>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7" name="Google Shape;427;p28"/>
          <p:cNvSpPr txBox="1"/>
          <p:nvPr/>
        </p:nvSpPr>
        <p:spPr>
          <a:xfrm>
            <a:off x="10063162" y="1290660"/>
            <a:ext cx="1603508" cy="618246"/>
          </a:xfrm>
          <a:prstGeom prst="rect">
            <a:avLst/>
          </a:prstGeom>
          <a:blipFill rotWithShape="1">
            <a:blip r:embed="rId12"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8" name="Google Shape;428;p28"/>
          <p:cNvSpPr txBox="1"/>
          <p:nvPr/>
        </p:nvSpPr>
        <p:spPr>
          <a:xfrm>
            <a:off x="10063162" y="2090384"/>
            <a:ext cx="1603508" cy="618246"/>
          </a:xfrm>
          <a:prstGeom prst="rect">
            <a:avLst/>
          </a:prstGeom>
          <a:blipFill rotWithShape="1">
            <a:blip r:embed="rId1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9" name="Google Shape;429;p28"/>
          <p:cNvSpPr txBox="1"/>
          <p:nvPr/>
        </p:nvSpPr>
        <p:spPr>
          <a:xfrm>
            <a:off x="8797643" y="1640330"/>
            <a:ext cx="1349205" cy="618246"/>
          </a:xfrm>
          <a:prstGeom prst="rect">
            <a:avLst/>
          </a:prstGeom>
          <a:blipFill rotWithShape="1">
            <a:blip r:embed="rId1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30" name="Google Shape;430;p28"/>
          <p:cNvSpPr txBox="1"/>
          <p:nvPr/>
        </p:nvSpPr>
        <p:spPr>
          <a:xfrm>
            <a:off x="7797117" y="4706390"/>
            <a:ext cx="3869553"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36"/>
        <p:cNvGrpSpPr/>
        <p:nvPr/>
      </p:nvGrpSpPr>
      <p:grpSpPr>
        <a:xfrm>
          <a:off x="0" y="0"/>
          <a:ext cx="0" cy="0"/>
          <a:chOff x="0" y="0"/>
          <a:chExt cx="0" cy="0"/>
        </a:xfrm>
      </p:grpSpPr>
      <p:sp>
        <p:nvSpPr>
          <p:cNvPr id="437" name="Google Shape;437;p29"/>
          <p:cNvSpPr txBox="1"/>
          <p:nvPr/>
        </p:nvSpPr>
        <p:spPr>
          <a:xfrm>
            <a:off x="762000" y="359695"/>
            <a:ext cx="10668000" cy="1754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44" name="Google Shape;444;p29"/>
            <p:cNvCxnSpPr>
              <a:stCxn id="445" idx="6"/>
              <a:endCxn id="439"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29"/>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49" name="Google Shape;449;p29"/>
            <p:cNvCxnSpPr>
              <a:stCxn id="439"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43" name="Google Shape;443;p29"/>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1" name="Google Shape;451;p29"/>
            <p:cNvSpPr txBox="1"/>
            <p:nvPr/>
          </p:nvSpPr>
          <p:spPr>
            <a:xfrm>
              <a:off x="3396509" y="2926605"/>
              <a:ext cx="874643" cy="369332"/>
            </a:xfrm>
            <a:prstGeom prst="rect">
              <a:avLst/>
            </a:prstGeom>
            <a:blipFill rotWithShape="1">
              <a:blip r:embed="rId9"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452" name="Google Shape;452;p29"/>
          <p:cNvSpPr txBox="1"/>
          <p:nvPr/>
        </p:nvSpPr>
        <p:spPr>
          <a:xfrm>
            <a:off x="8149502" y="2679951"/>
            <a:ext cx="2381941" cy="665567"/>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3" name="Google Shape;453;p29"/>
          <p:cNvSpPr txBox="1"/>
          <p:nvPr/>
        </p:nvSpPr>
        <p:spPr>
          <a:xfrm>
            <a:off x="8149502" y="3449436"/>
            <a:ext cx="3479903" cy="679032"/>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4" name="Google Shape;454;p29"/>
          <p:cNvSpPr txBox="1"/>
          <p:nvPr/>
        </p:nvSpPr>
        <p:spPr>
          <a:xfrm>
            <a:off x="8149501" y="4241124"/>
            <a:ext cx="3479903" cy="667427"/>
          </a:xfrm>
          <a:prstGeom prst="rect">
            <a:avLst/>
          </a:prstGeom>
          <a:blipFill rotWithShape="1">
            <a:blip r:embed="rId12"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5" name="Google Shape;455;p29"/>
          <p:cNvSpPr txBox="1"/>
          <p:nvPr/>
        </p:nvSpPr>
        <p:spPr>
          <a:xfrm>
            <a:off x="8149500" y="5013766"/>
            <a:ext cx="3479903" cy="667427"/>
          </a:xfrm>
          <a:prstGeom prst="rect">
            <a:avLst/>
          </a:prstGeom>
          <a:blipFill rotWithShape="1">
            <a:blip r:embed="rId1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6" name="Google Shape;456;p29"/>
          <p:cNvSpPr txBox="1"/>
          <p:nvPr/>
        </p:nvSpPr>
        <p:spPr>
          <a:xfrm>
            <a:off x="2964663" y="4311888"/>
            <a:ext cx="4167808" cy="2308324"/>
          </a:xfrm>
          <a:prstGeom prst="rect">
            <a:avLst/>
          </a:prstGeom>
          <a:blipFill rotWithShape="1">
            <a:blip r:embed="rId1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69" name="Google Shape;469;p30"/>
            <p:cNvCxnSpPr>
              <a:stCxn id="470" idx="6"/>
              <a:endCxn id="464"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71" name="Google Shape;471;p30"/>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74" name="Google Shape;474;p30"/>
            <p:cNvCxnSpPr>
              <a:stCxn id="464"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68" name="Google Shape;468;p30"/>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6" name="Google Shape;476;p30"/>
            <p:cNvSpPr txBox="1"/>
            <p:nvPr/>
          </p:nvSpPr>
          <p:spPr>
            <a:xfrm>
              <a:off x="3396509" y="2926605"/>
              <a:ext cx="874643" cy="369332"/>
            </a:xfrm>
            <a:prstGeom prst="rect">
              <a:avLst/>
            </a:prstGeom>
            <a:blipFill rotWithShape="1">
              <a:blip r:embed="rId9"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477" name="Google Shape;477;p30"/>
          <p:cNvSpPr txBox="1"/>
          <p:nvPr/>
        </p:nvSpPr>
        <p:spPr>
          <a:xfrm>
            <a:off x="8149502" y="2679951"/>
            <a:ext cx="2381941" cy="665567"/>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8" name="Google Shape;478;p30"/>
          <p:cNvSpPr txBox="1"/>
          <p:nvPr/>
        </p:nvSpPr>
        <p:spPr>
          <a:xfrm>
            <a:off x="8149502" y="3449436"/>
            <a:ext cx="3479903" cy="679032"/>
          </a:xfrm>
          <a:prstGeom prst="rect">
            <a:avLst/>
          </a:prstGeom>
          <a:blipFill rotWithShape="1">
            <a:blip r:embed="rId11"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9" name="Google Shape;479;p30"/>
          <p:cNvSpPr txBox="1"/>
          <p:nvPr/>
        </p:nvSpPr>
        <p:spPr>
          <a:xfrm>
            <a:off x="2977327" y="4152835"/>
            <a:ext cx="416780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Now we calculate derivative of the sigmoid with respect to its argument, z.</a:t>
            </a:r>
            <a:endParaRPr sz="1400" b="0" i="0" u="none" strike="noStrike" cap="none">
              <a:solidFill>
                <a:srgbClr val="000000"/>
              </a:solidFill>
              <a:latin typeface="Arial"/>
              <a:ea typeface="Arial"/>
              <a:cs typeface="Arial"/>
              <a:sym typeface="Arial"/>
            </a:endParaRPr>
          </a:p>
        </p:txBody>
      </p:sp>
      <p:sp>
        <p:nvSpPr>
          <p:cNvPr id="480" name="Google Shape;480;p30"/>
          <p:cNvSpPr txBox="1"/>
          <p:nvPr/>
        </p:nvSpPr>
        <p:spPr>
          <a:xfrm>
            <a:off x="3304887" y="5073102"/>
            <a:ext cx="4300417" cy="369332"/>
          </a:xfrm>
          <a:prstGeom prst="rect">
            <a:avLst/>
          </a:prstGeom>
          <a:blipFill rotWithShape="1">
            <a:blip r:embed="rId12"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1" name="Google Shape;481;p30"/>
          <p:cNvSpPr txBox="1"/>
          <p:nvPr/>
        </p:nvSpPr>
        <p:spPr>
          <a:xfrm>
            <a:off x="3304887" y="5453455"/>
            <a:ext cx="4300417" cy="369332"/>
          </a:xfrm>
          <a:prstGeom prst="rect">
            <a:avLst/>
          </a:prstGeom>
          <a:blipFill rotWithShape="1">
            <a:blip r:embed="rId13"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2" name="Google Shape;482;p30"/>
          <p:cNvSpPr txBox="1"/>
          <p:nvPr/>
        </p:nvSpPr>
        <p:spPr>
          <a:xfrm>
            <a:off x="3304887" y="5863259"/>
            <a:ext cx="4300417" cy="380810"/>
          </a:xfrm>
          <a:prstGeom prst="rect">
            <a:avLst/>
          </a:prstGeom>
          <a:blipFill rotWithShape="1">
            <a:blip r:embed="rId14"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3" name="Google Shape;483;p30"/>
          <p:cNvSpPr txBox="1"/>
          <p:nvPr/>
        </p:nvSpPr>
        <p:spPr>
          <a:xfrm>
            <a:off x="3304887" y="6261911"/>
            <a:ext cx="4300417" cy="380810"/>
          </a:xfrm>
          <a:prstGeom prst="rect">
            <a:avLst/>
          </a:prstGeom>
          <a:blipFill rotWithShape="1">
            <a:blip r:embed="rId15"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4" name="Google Shape;484;p30"/>
          <p:cNvSpPr txBox="1"/>
          <p:nvPr/>
        </p:nvSpPr>
        <p:spPr>
          <a:xfrm>
            <a:off x="8149501" y="4946553"/>
            <a:ext cx="3479903" cy="618246"/>
          </a:xfrm>
          <a:prstGeom prst="rect">
            <a:avLst/>
          </a:prstGeom>
          <a:blipFill rotWithShape="1">
            <a:blip r:embed="rId16"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5" name="Google Shape;485;p30"/>
          <p:cNvSpPr txBox="1"/>
          <p:nvPr/>
        </p:nvSpPr>
        <p:spPr>
          <a:xfrm>
            <a:off x="8149501" y="4192248"/>
            <a:ext cx="3479903" cy="679032"/>
          </a:xfrm>
          <a:prstGeom prst="rect">
            <a:avLst/>
          </a:prstGeom>
          <a:blipFill rotWithShape="1">
            <a:blip r:embed="rId17"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31"/>
            <p:cNvCxnSpPr>
              <a:stCxn id="499" idx="6"/>
              <a:endCxn id="493"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500" name="Google Shape;500;p31"/>
            <p:cNvSpPr txBox="1"/>
            <p:nvPr/>
          </p:nvSpPr>
          <p:spPr>
            <a:xfrm>
              <a:off x="2596755" y="2292386"/>
              <a:ext cx="670887" cy="27699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2" name="Google Shape;502;p31"/>
            <p:cNvSpPr txBox="1"/>
            <p:nvPr/>
          </p:nvSpPr>
          <p:spPr>
            <a:xfrm>
              <a:off x="3524220" y="2255268"/>
              <a:ext cx="670887" cy="276999"/>
            </a:xfrm>
            <a:prstGeom prst="rect">
              <a:avLst/>
            </a:prstGeom>
            <a:blipFill rotWithShape="1">
              <a:blip r:embed="rId7"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503" name="Google Shape;503;p31"/>
            <p:cNvCxnSpPr>
              <a:stCxn id="493"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31"/>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5" name="Google Shape;505;p31"/>
            <p:cNvSpPr txBox="1"/>
            <p:nvPr/>
          </p:nvSpPr>
          <p:spPr>
            <a:xfrm>
              <a:off x="3396509" y="2926605"/>
              <a:ext cx="874643" cy="369332"/>
            </a:xfrm>
            <a:prstGeom prst="rect">
              <a:avLst/>
            </a:prstGeom>
            <a:blipFill rotWithShape="1">
              <a:blip r:embed="rId9"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506" name="Google Shape;506;p31"/>
          <p:cNvSpPr txBox="1"/>
          <p:nvPr/>
        </p:nvSpPr>
        <p:spPr>
          <a:xfrm>
            <a:off x="3750091" y="4132293"/>
            <a:ext cx="4167808" cy="2308324"/>
          </a:xfrm>
          <a:prstGeom prst="rect">
            <a:avLst/>
          </a:prstGeom>
          <a:blipFill rotWithShape="1">
            <a:blip r:embed="rId10" cstate="print">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Keras and Tensorflow</a:t>
            </a:r>
            <a:endParaRPr sz="5400" b="0" i="0" u="none" strike="noStrike" cap="none">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1. Tensorflow</a:t>
            </a:r>
            <a:endParaRPr sz="2000" b="1"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2. Keras</a:t>
            </a:r>
            <a:endParaRPr sz="2000" b="1"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sz="1400" b="0" i="0" u="none" strike="noStrike" cap="none">
              <a:solidFill>
                <a:srgbClr val="000000"/>
              </a:solidFill>
              <a:latin typeface="Arial"/>
              <a:ea typeface="Arial"/>
              <a:cs typeface="Arial"/>
              <a:sym typeface="Arial"/>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523" name="Google Shape;523;p33"/>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Tensorflow GradientTape: AutoDiff</a:t>
            </a:r>
            <a:endParaRPr sz="5400" b="0" i="0" u="none" strike="noStrike" cap="none">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1. Gradient Tape</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Tensorflow function that automates the calculation of derivatives.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You could technically use gradient tape to implement a gradient descent algorithm for many optimization problems.</a:t>
            </a:r>
            <a:endParaRPr sz="1400" b="0" i="0" u="none" strike="noStrike" cap="none">
              <a:solidFill>
                <a:srgbClr val="000000"/>
              </a:solidFill>
              <a:latin typeface="Arial"/>
              <a:ea typeface="Arial"/>
              <a:cs typeface="Arial"/>
              <a:sym typeface="Arial"/>
            </a:endParaRPr>
          </a:p>
        </p:txBody>
      </p:sp>
      <p:pic>
        <p:nvPicPr>
          <p:cNvPr id="525" name="Google Shape;525;p33" descr="Audio Cassette Design Decal image 1"/>
          <p:cNvPicPr preferRelativeResize="0"/>
          <p:nvPr/>
        </p:nvPicPr>
        <p:blipFill rotWithShape="1">
          <a:blip r:embed="rId3" cstate="print">
            <a:alphaModFix/>
            <a:extLst>
              <a:ext uri="{28A0092B-C50C-407E-A947-70E740481C1C}">
                <a14:useLocalDpi xmlns:a14="http://schemas.microsoft.com/office/drawing/2010/main"/>
              </a:ext>
            </a:extLst>
          </a:blip>
          <a:srcRect t="19710" b="19999"/>
          <a:stretch/>
        </p:blipFill>
        <p:spPr>
          <a:xfrm>
            <a:off x="3971983" y="4033340"/>
            <a:ext cx="3853070" cy="232301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err="1">
                <a:solidFill>
                  <a:schemeClr val="dk1"/>
                </a:solidFill>
                <a:latin typeface="Economica"/>
                <a:ea typeface="Economica"/>
                <a:cs typeface="Economica"/>
                <a:sym typeface="Economica"/>
              </a:rPr>
              <a:t>Keras</a:t>
            </a:r>
            <a:r>
              <a:rPr lang="en-US" sz="5400" b="0" i="0" u="none" strike="noStrike" cap="none" dirty="0">
                <a:solidFill>
                  <a:schemeClr val="dk1"/>
                </a:solidFill>
                <a:latin typeface="Economica"/>
                <a:ea typeface="Economica"/>
                <a:cs typeface="Economica"/>
                <a:sym typeface="Economica"/>
              </a:rPr>
              <a:t> Layers</a:t>
            </a:r>
            <a:endParaRPr sz="1400" b="0" i="0" u="none" strike="noStrike" cap="none" dirty="0">
              <a:solidFill>
                <a:srgbClr val="000000"/>
              </a:solidFill>
              <a:latin typeface="Arial"/>
              <a:ea typeface="Arial"/>
              <a:cs typeface="Arial"/>
              <a:sym typeface="Arial"/>
            </a:endParaRPr>
          </a:p>
        </p:txBody>
      </p:sp>
      <p:sp>
        <p:nvSpPr>
          <p:cNvPr id="532" name="Google Shape;532;p34"/>
          <p:cNvSpPr txBox="1"/>
          <p:nvPr/>
        </p:nvSpPr>
        <p:spPr>
          <a:xfrm>
            <a:off x="1087819" y="1718223"/>
            <a:ext cx="10016362" cy="29853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Layers are the Key Building Block of NNs in </a:t>
            </a:r>
            <a:r>
              <a:rPr lang="en-US" sz="2000" b="1" i="0" u="none" strike="noStrike" cap="none" dirty="0" err="1">
                <a:solidFill>
                  <a:schemeClr val="dk1"/>
                </a:solidFill>
                <a:latin typeface="Quicksand"/>
                <a:ea typeface="Quicksand"/>
                <a:cs typeface="Quicksand"/>
                <a:sym typeface="Quicksand"/>
              </a:rPr>
              <a:t>Keras</a:t>
            </a:r>
            <a:endParaRPr sz="2000" b="1" i="0" u="none" strike="noStrike" cap="none" dirty="0">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There are a few subclasses of the Layers class: e.g., Dense is the one we have seen so far, i.e., </a:t>
            </a:r>
            <a:r>
              <a:rPr lang="en-US" sz="1800" b="0" i="0" u="none" strike="noStrike" cap="none" dirty="0" err="1">
                <a:solidFill>
                  <a:schemeClr val="dk1"/>
                </a:solidFill>
                <a:latin typeface="Quicksand"/>
                <a:ea typeface="Quicksand"/>
                <a:cs typeface="Quicksand"/>
                <a:sym typeface="Quicksand"/>
              </a:rPr>
              <a:t>layers.Dense</a:t>
            </a:r>
            <a:r>
              <a:rPr lang="en-US" sz="1800" b="0" i="0" u="none" strike="noStrike" cap="none" dirty="0">
                <a:solidFill>
                  <a:schemeClr val="dk1"/>
                </a:solidFill>
                <a:latin typeface="Quicksand"/>
                <a:ea typeface="Quicksand"/>
                <a:cs typeface="Quicksand"/>
                <a:sym typeface="Quicksand"/>
              </a:rPr>
              <a:t>(), but we also have convolutional layers, max-pooling layers, recurrent layers, and so on. There are many pre-defined layers in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See: </a:t>
            </a:r>
            <a:r>
              <a:rPr lang="en-US" sz="1800" b="0" i="0" u="sng" strike="noStrike" cap="none"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dirty="0">
                <a:solidFill>
                  <a:schemeClr val="dk1"/>
                </a:solidFill>
                <a:latin typeface="Quicksand"/>
                <a:ea typeface="Quicksand"/>
                <a:cs typeface="Quicksand"/>
                <a:sym typeface="Quicksand"/>
              </a:rPr>
              <a:t>. </a:t>
            </a:r>
            <a:br>
              <a:rPr lang="en-US" sz="1800" b="0" i="0" u="none" strike="noStrike" cap="none" dirty="0">
                <a:solidFill>
                  <a:schemeClr val="dk1"/>
                </a:solidFill>
                <a:latin typeface="Quicksand"/>
                <a:ea typeface="Quicksand"/>
                <a:cs typeface="Quicksand"/>
                <a:sym typeface="Quicksand"/>
              </a:rPr>
            </a:b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These are different architectural components that can be mixed and matched in different ways to create different network topologies. </a:t>
            </a:r>
            <a:br>
              <a:rPr lang="en-US" sz="1800" b="0" i="0" u="none" strike="noStrike" cap="none" dirty="0">
                <a:solidFill>
                  <a:schemeClr val="dk1"/>
                </a:solidFill>
                <a:latin typeface="Quicksand"/>
                <a:ea typeface="Quicksand"/>
                <a:cs typeface="Quicksand"/>
                <a:sym typeface="Quicksand"/>
              </a:rPr>
            </a:b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It is also possible to construct custom layers.</a:t>
            </a:r>
            <a:endParaRPr sz="1400" b="0" i="0" u="none" strike="noStrike" cap="none" dirty="0">
              <a:solidFill>
                <a:srgbClr val="000000"/>
              </a:solidFill>
              <a:latin typeface="Arial"/>
              <a:ea typeface="Arial"/>
              <a:cs typeface="Arial"/>
              <a:sym typeface="Arial"/>
            </a:endParaRPr>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81401" y="4885066"/>
            <a:ext cx="4785784" cy="18726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4620DB-D51E-9D11-C352-38531006C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Google Shape;292;p22" descr="The structure of a simple Multi-Layer Feedfoward Neural Network | Download  Scientific Diagram">
            <a:extLst>
              <a:ext uri="{FF2B5EF4-FFF2-40B4-BE49-F238E27FC236}">
                <a16:creationId xmlns:a16="http://schemas.microsoft.com/office/drawing/2014/main" id="{F0571900-3911-5B97-20FB-423873E21226}"/>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194798" y="2036461"/>
            <a:ext cx="5802404" cy="3793654"/>
          </a:xfrm>
          <a:prstGeom prst="rect">
            <a:avLst/>
          </a:prstGeom>
          <a:noFill/>
          <a:ln>
            <a:noFill/>
          </a:ln>
        </p:spPr>
      </p:pic>
      <p:sp>
        <p:nvSpPr>
          <p:cNvPr id="7" name="Google Shape;102;p2">
            <a:extLst>
              <a:ext uri="{FF2B5EF4-FFF2-40B4-BE49-F238E27FC236}">
                <a16:creationId xmlns:a16="http://schemas.microsoft.com/office/drawing/2014/main" id="{ABEB8504-B425-83E0-84BA-0F5A529AE2E1}"/>
              </a:ext>
            </a:extLst>
          </p:cNvPr>
          <p:cNvSpPr txBox="1"/>
          <p:nvPr/>
        </p:nvSpPr>
        <p:spPr>
          <a:xfrm>
            <a:off x="1924833" y="586937"/>
            <a:ext cx="8342334"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Recall: Multi-layer Perceptron (MLP)</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2827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540" name="Google Shape;540;p35"/>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Sequential vs. Functional API</a:t>
            </a:r>
            <a:endParaRPr sz="1400" b="0" i="0" u="none" strike="noStrike" cap="none">
              <a:solidFill>
                <a:srgbClr val="000000"/>
              </a:solidFill>
              <a:latin typeface="Arial"/>
              <a:ea typeface="Arial"/>
              <a:cs typeface="Arial"/>
              <a:sym typeface="Arial"/>
            </a:endParaRPr>
          </a:p>
        </p:txBody>
      </p:sp>
      <p:sp>
        <p:nvSpPr>
          <p:cNvPr id="541" name="Google Shape;541;p35"/>
          <p:cNvSpPr txBox="1"/>
          <p:nvPr/>
        </p:nvSpPr>
        <p:spPr>
          <a:xfrm>
            <a:off x="890337" y="1940249"/>
            <a:ext cx="10016362"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Have Only Used Sequential API So Far</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Functional API Let’s You Construct Any Topology You Want</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But – we will look at the difference in how each API is used, syntactically.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w="57150" cap="flat" cmpd="sng">
                <a:solidFill>
                  <a:schemeClr val="dk1"/>
                </a:solidFill>
                <a:prstDash val="solid"/>
                <a:miter lim="800000"/>
                <a:headEnd type="triangle" w="med" len="med"/>
                <a:tailEnd type="triangle" w="med" len="med"/>
              </a:ln>
            </p:spPr>
          </p:cxnSp>
          <p:sp>
            <p:nvSpPr>
              <p:cNvPr id="546" name="Google Shape;546;p35"/>
              <p:cNvSpPr/>
              <p:nvPr/>
            </p:nvSpPr>
            <p:spPr>
              <a:xfrm flipH="1">
                <a:off x="2926559" y="5411244"/>
                <a:ext cx="6530591" cy="1127668"/>
              </a:xfrm>
              <a:prstGeom prst="rtTriangle">
                <a:avLst/>
              </a:prstGeom>
              <a:solidFill>
                <a:schemeClr val="accent6">
                  <a:alpha val="2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Economica"/>
                  <a:ea typeface="Economica"/>
                  <a:cs typeface="Economica"/>
                  <a:sym typeface="Economica"/>
                </a:rPr>
                <a:t>Functional API</a:t>
              </a:r>
              <a:endParaRPr sz="1400" b="0" i="0" u="none" strike="noStrike" cap="none">
                <a:solidFill>
                  <a:srgbClr val="000000"/>
                </a:solidFill>
                <a:latin typeface="Arial"/>
                <a:ea typeface="Arial"/>
                <a:cs typeface="Arial"/>
                <a:sym typeface="Arial"/>
              </a:endParaRPr>
            </a:p>
          </p:txBody>
        </p:sp>
        <p:sp>
          <p:nvSpPr>
            <p:cNvPr id="548" name="Google Shape;548;p35"/>
            <p:cNvSpPr txBox="1"/>
            <p:nvPr/>
          </p:nvSpPr>
          <p:spPr>
            <a:xfrm>
              <a:off x="2223686" y="6345880"/>
              <a:ext cx="14057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Economica"/>
                  <a:ea typeface="Economica"/>
                  <a:cs typeface="Economica"/>
                  <a:sym typeface="Economica"/>
                </a:rPr>
                <a:t>Sequential API</a:t>
              </a:r>
              <a:endParaRPr sz="1400" b="0" i="0" u="none" strike="noStrike" cap="none">
                <a:solidFill>
                  <a:srgbClr val="000000"/>
                </a:solidFill>
                <a:latin typeface="Arial"/>
                <a:ea typeface="Arial"/>
                <a:cs typeface="Arial"/>
                <a:sym typeface="Arial"/>
              </a:endParaRPr>
            </a:p>
          </p:txBody>
        </p:sp>
        <p:sp>
          <p:nvSpPr>
            <p:cNvPr id="549" name="Google Shape;549;p35"/>
            <p:cNvSpPr txBox="1"/>
            <p:nvPr/>
          </p:nvSpPr>
          <p:spPr>
            <a:xfrm rot="-547292">
              <a:off x="7832420" y="4960113"/>
              <a:ext cx="179644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conomica"/>
                  <a:ea typeface="Economica"/>
                  <a:cs typeface="Economica"/>
                  <a:sym typeface="Economica"/>
                </a:rPr>
                <a:t>Architectural Flexibility</a:t>
              </a:r>
              <a:endParaRPr sz="1400" b="0" i="0" u="none" strike="noStrike" cap="none">
                <a:solidFill>
                  <a:srgbClr val="000000"/>
                </a:solidFill>
                <a:latin typeface="Arial"/>
                <a:ea typeface="Arial"/>
                <a:cs typeface="Arial"/>
                <a:sym typeface="Arial"/>
              </a:endParaRPr>
            </a:p>
          </p:txBody>
        </p:sp>
        <p:sp>
          <p:nvSpPr>
            <p:cNvPr id="550" name="Google Shape;550;p35"/>
            <p:cNvSpPr txBox="1"/>
            <p:nvPr/>
          </p:nvSpPr>
          <p:spPr>
            <a:xfrm rot="579577">
              <a:off x="2563045" y="4908692"/>
              <a:ext cx="179644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conomica"/>
                  <a:ea typeface="Economica"/>
                  <a:cs typeface="Economica"/>
                  <a:sym typeface="Economica"/>
                </a:rPr>
                <a:t>Syntactic Simplicity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69CDE-70DC-3317-3B63-C37EABEDA9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90305-68E6-B3D1-E900-6ECDD6AFC6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9" name="Google Shape;303;p23">
            <a:extLst>
              <a:ext uri="{FF2B5EF4-FFF2-40B4-BE49-F238E27FC236}">
                <a16:creationId xmlns:a16="http://schemas.microsoft.com/office/drawing/2014/main" id="{428873FD-9F0D-08C6-D09E-202D64DF3722}"/>
              </a:ext>
            </a:extLst>
          </p:cNvPr>
          <p:cNvSpPr txBox="1"/>
          <p:nvPr/>
        </p:nvSpPr>
        <p:spPr>
          <a:xfrm>
            <a:off x="1267238" y="756711"/>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Quiz Prep: Review of Concepts!</a:t>
            </a:r>
            <a:endParaRPr sz="1400" b="0" i="0" u="none" strike="noStrike" cap="none" dirty="0">
              <a:solidFill>
                <a:srgbClr val="000000"/>
              </a:solidFill>
              <a:latin typeface="Arial"/>
              <a:ea typeface="Arial"/>
              <a:cs typeface="Arial"/>
              <a:sym typeface="Arial"/>
            </a:endParaRPr>
          </a:p>
        </p:txBody>
      </p:sp>
      <p:pic>
        <p:nvPicPr>
          <p:cNvPr id="1026" name="Picture 2" descr="Are Jeopardy! Contestants Getting Better? - IGN">
            <a:extLst>
              <a:ext uri="{FF2B5EF4-FFF2-40B4-BE49-F238E27FC236}">
                <a16:creationId xmlns:a16="http://schemas.microsoft.com/office/drawing/2014/main" id="{D8EBBAC0-E1DB-76BF-A9FA-46DC3B5975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95352" y="2449883"/>
            <a:ext cx="5601296" cy="3136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43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563" name="Google Shape;563;p3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Optimizers</a:t>
            </a:r>
            <a:endParaRPr sz="1400" b="0" i="0" u="none" strike="noStrike" cap="none">
              <a:solidFill>
                <a:srgbClr val="000000"/>
              </a:solidFill>
              <a:latin typeface="Arial"/>
              <a:ea typeface="Arial"/>
              <a:cs typeface="Arial"/>
              <a:sym typeface="Arial"/>
            </a:endParaRPr>
          </a:p>
        </p:txBody>
      </p:sp>
      <p:sp>
        <p:nvSpPr>
          <p:cNvPr id="564" name="Google Shape;564;p37"/>
          <p:cNvSpPr txBox="1"/>
          <p:nvPr/>
        </p:nvSpPr>
        <p:spPr>
          <a:xfrm>
            <a:off x="890337" y="1940249"/>
            <a:ext cx="10016362"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Keras Supports 8 Optimizers</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 Stochastic Gradient Descent</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Momentum</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Ftrl (2010) = Follow the Regularized Leader</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Adagrad and Adadelta (2012) = Adaptive Gradient Descent</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(~2012) = Root Mean Squared propagation</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 (2015) = Adadelta / RMSProp with Momentum.</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Adamax, Nadam are extensions to Adam. </a:t>
            </a:r>
            <a:endParaRPr sz="1400" b="0" i="0" u="none" strike="noStrike" cap="none">
              <a:solidFill>
                <a:srgbClr val="000000"/>
              </a:solidFill>
              <a:latin typeface="Arial"/>
              <a:ea typeface="Arial"/>
              <a:cs typeface="Arial"/>
              <a:sym typeface="Arial"/>
            </a:endParaRPr>
          </a:p>
        </p:txBody>
      </p:sp>
      <p:pic>
        <p:nvPicPr>
          <p:cNvPr id="565" name="Google Shape;565;p37" descr="An Introduction To Surrogate Optimization: Intuition, illustration, case  study, and the code | by Shuai Guo | Towards Data Science"/>
          <p:cNvPicPr preferRelativeResize="0"/>
          <p:nvPr/>
        </p:nvPicPr>
        <p:blipFill rotWithShape="1">
          <a:blip r:embed="rId3">
            <a:alphaModFix/>
          </a:blip>
          <a:srcRect/>
          <a:stretch/>
        </p:blipFill>
        <p:spPr>
          <a:xfrm>
            <a:off x="7327726" y="2990673"/>
            <a:ext cx="4328525" cy="30082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SGD: Gradient Descent</a:t>
            </a:r>
            <a:endParaRPr sz="1400" b="0" i="0" u="none" strike="noStrike" cap="none">
              <a:solidFill>
                <a:srgbClr val="000000"/>
              </a:solidFill>
              <a:latin typeface="Arial"/>
              <a:ea typeface="Arial"/>
              <a:cs typeface="Arial"/>
              <a:sym typeface="Arial"/>
            </a:endParaRPr>
          </a:p>
        </p:txBody>
      </p:sp>
      <p:sp>
        <p:nvSpPr>
          <p:cNvPr id="571" name="Google Shape;571;p38"/>
          <p:cNvSpPr txBox="1"/>
          <p:nvPr/>
        </p:nvSpPr>
        <p:spPr>
          <a:xfrm>
            <a:off x="890337" y="1510268"/>
            <a:ext cx="10016362" cy="4555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Types of GD</a:t>
            </a: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Batch GD = Use all the available training data in each pass. </a:t>
            </a:r>
            <a:endParaRPr sz="1400" b="0" i="0" u="none" strike="noStrike" cap="none" dirty="0">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Works well if the loss surface is smooth and lacks any saddle points / valleys. </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Stochastic GD = Mini-batch with batch size = 1. </a:t>
            </a:r>
            <a:endParaRPr sz="1400" b="0" i="0" u="none" strike="noStrike" cap="none" dirty="0">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If troughs / saddles exist, we move past them as our exploration of gradients for the model will vary withe a given observation that we are considering in an iteration. </a:t>
            </a:r>
            <a:endParaRPr sz="1400" b="0" i="0" u="none" strike="noStrike" cap="none" dirty="0">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Computationally quite burdensome but performs well on non-linear problems (eventually).</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Mini-batch GD = What we have been doing so far (randomly split the data in each epoch, into folds, and then cycle over the folds for training).</a:t>
            </a:r>
            <a:endParaRPr sz="1400" b="0" i="0" u="none" strike="noStrike" cap="none" dirty="0">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This is a happy-medium between batch and stochastic GD.</a:t>
            </a:r>
            <a:endParaRPr sz="1400" b="0" i="0" u="none" strike="noStrike" cap="none" dirty="0">
              <a:solidFill>
                <a:srgbClr val="000000"/>
              </a:solidFill>
              <a:latin typeface="Arial"/>
              <a:ea typeface="Arial"/>
              <a:cs typeface="Arial"/>
              <a:sym typeface="Arial"/>
            </a:endParaRPr>
          </a:p>
          <a:p>
            <a:pPr marL="1085850" marR="0" lvl="2"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Quicksand"/>
                <a:ea typeface="Quicksand"/>
                <a:cs typeface="Quicksand"/>
                <a:sym typeface="Quicksand"/>
              </a:rPr>
              <a:t>Role of Batch Size</a:t>
            </a:r>
            <a:endParaRPr sz="1100" b="1" i="0" u="none" strike="noStrike" cap="none" dirty="0">
              <a:solidFill>
                <a:schemeClr val="dk1"/>
              </a:solidFill>
              <a:latin typeface="Quicksand"/>
              <a:ea typeface="Quicksand"/>
              <a:cs typeface="Quicksand"/>
              <a:sym typeface="Quicksand"/>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577" name="Google Shape;577;p39"/>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Batch (All) vs. Stochastic (1)</a:t>
            </a:r>
            <a:endParaRPr sz="1400" b="0" i="0" u="none" strike="noStrike" cap="none">
              <a:solidFill>
                <a:srgbClr val="000000"/>
              </a:solidFill>
              <a:latin typeface="Arial"/>
              <a:ea typeface="Arial"/>
              <a:cs typeface="Arial"/>
              <a:sym typeface="Arial"/>
            </a:endParaRPr>
          </a:p>
        </p:txBody>
      </p:sp>
      <p:sp>
        <p:nvSpPr>
          <p:cNvPr id="578" name="Google Shape;578;p39"/>
          <p:cNvSpPr txBox="1"/>
          <p:nvPr/>
        </p:nvSpPr>
        <p:spPr>
          <a:xfrm>
            <a:off x="802655" y="1843950"/>
            <a:ext cx="10016362"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Same Convergence </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If you have a convex surface, either approach will converge to the global optimum (no guarantee your problem is convex of course). Always converges at least to a local minimum.</a:t>
            </a:r>
            <a:endParaRPr sz="1400" b="0" i="0" u="none" strike="noStrike" cap="none">
              <a:solidFill>
                <a:srgbClr val="000000"/>
              </a:solidFill>
              <a:latin typeface="Arial"/>
              <a:ea typeface="Arial"/>
              <a:cs typeface="Arial"/>
              <a:sym typeface="Arial"/>
            </a:endParaRPr>
          </a:p>
          <a:p>
            <a:pPr marL="1085850" marR="0" lvl="2"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Quicksand"/>
                <a:ea typeface="Quicksand"/>
                <a:cs typeface="Quicksand"/>
                <a:sym typeface="Quicksand"/>
              </a:rPr>
              <a:t>Tradeoffs</a:t>
            </a:r>
            <a:endParaRPr sz="1100" b="1" i="0" u="none" strike="noStrike" cap="none">
              <a:solidFill>
                <a:schemeClr val="dk1"/>
              </a:solidFill>
              <a:latin typeface="Quicksand"/>
              <a:ea typeface="Quicksand"/>
              <a:cs typeface="Quicksand"/>
              <a:sym typeface="Quicksand"/>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a:stretch/>
        </p:blipFill>
        <p:spPr>
          <a:xfrm>
            <a:off x="4724398" y="4542061"/>
            <a:ext cx="2743201" cy="2179414"/>
          </a:xfrm>
          <a:prstGeom prst="rect">
            <a:avLst/>
          </a:prstGeom>
          <a:noFill/>
          <a:ln>
            <a:noFill/>
          </a:ln>
          <a:effectLst>
            <a:outerShdw blurRad="292100" dist="139700" dir="2700000" algn="tl" rotWithShape="0">
              <a:srgbClr val="333333">
                <a:alpha val="64313"/>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
        <p:nvSpPr>
          <p:cNvPr id="585" name="Google Shape;585;p40"/>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Momentum</a:t>
            </a:r>
            <a:endParaRPr sz="1400" b="0" i="0" u="none" strike="noStrike" cap="none">
              <a:solidFill>
                <a:srgbClr val="000000"/>
              </a:solidFill>
              <a:latin typeface="Arial"/>
              <a:ea typeface="Arial"/>
              <a:cs typeface="Arial"/>
              <a:sym typeface="Arial"/>
            </a:endParaRPr>
          </a:p>
        </p:txBody>
      </p:sp>
      <p:sp>
        <p:nvSpPr>
          <p:cNvPr id="586" name="Google Shape;586;p40"/>
          <p:cNvSpPr txBox="1"/>
          <p:nvPr/>
        </p:nvSpPr>
        <p:spPr>
          <a:xfrm>
            <a:off x="802655" y="1843950"/>
            <a:ext cx="10016362"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Getting Past Local Minima</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87" name="Google Shape;587;p40"/>
          <p:cNvPicPr preferRelativeResize="0"/>
          <p:nvPr/>
        </p:nvPicPr>
        <p:blipFill rotWithShape="1">
          <a:blip r:embed="rId3">
            <a:alphaModFix/>
          </a:blip>
          <a:srcRect/>
          <a:stretch/>
        </p:blipFill>
        <p:spPr>
          <a:xfrm>
            <a:off x="2241549" y="3629054"/>
            <a:ext cx="7708900" cy="3086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601" name="Google Shape;601;p42"/>
          <p:cNvSpPr txBox="1"/>
          <p:nvPr/>
        </p:nvSpPr>
        <p:spPr>
          <a:xfrm>
            <a:off x="2436930" y="532426"/>
            <a:ext cx="731813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Adagrad &amp; Adadelta (RMS Prop)</a:t>
            </a:r>
            <a:endParaRPr sz="1400" b="0" i="0" u="none" strike="noStrike" cap="none">
              <a:solidFill>
                <a:srgbClr val="000000"/>
              </a:solidFill>
              <a:latin typeface="Arial"/>
              <a:ea typeface="Arial"/>
              <a:cs typeface="Arial"/>
              <a:sym typeface="Arial"/>
            </a:endParaRPr>
          </a:p>
        </p:txBody>
      </p:sp>
      <p:sp>
        <p:nvSpPr>
          <p:cNvPr id="602" name="Google Shape;602;p42"/>
          <p:cNvSpPr txBox="1"/>
          <p:nvPr/>
        </p:nvSpPr>
        <p:spPr>
          <a:xfrm>
            <a:off x="802655" y="1843950"/>
            <a:ext cx="10016362"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Adaptive Gradient Descent (Variable Learning Rate)</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low learning rate for features we have been updating a lot so far.</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Technically learning rate is removed from the process, every update is a function of past updates.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Adadelta</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is conceptually very similar but was independently developed (around the same time).</a:t>
            </a:r>
            <a:endParaRPr sz="1400" b="0" i="0" u="none" strike="noStrike" cap="none">
              <a:solidFill>
                <a:srgbClr val="000000"/>
              </a:solidFill>
              <a:latin typeface="Arial"/>
              <a:ea typeface="Arial"/>
              <a:cs typeface="Arial"/>
              <a:sym typeface="Arial"/>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609" name="Google Shape;609;p4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Recap</a:t>
            </a:r>
            <a:endParaRPr sz="1400" b="0" i="0" u="none" strike="noStrike" cap="none">
              <a:solidFill>
                <a:srgbClr val="000000"/>
              </a:solidFill>
              <a:latin typeface="Arial"/>
              <a:ea typeface="Arial"/>
              <a:cs typeface="Arial"/>
              <a:sym typeface="Arial"/>
            </a:endParaRPr>
          </a:p>
        </p:txBody>
      </p:sp>
      <p:sp>
        <p:nvSpPr>
          <p:cNvPr id="610" name="Google Shape;610;p43"/>
          <p:cNvSpPr txBox="1"/>
          <p:nvPr/>
        </p:nvSpPr>
        <p:spPr>
          <a:xfrm>
            <a:off x="1087814" y="1348800"/>
            <a:ext cx="10016362" cy="55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Building Blocks of NNs</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Tensor Operations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Procedure of Minibatch Stochastic Gradient Descent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Grab a batch of observations (samples)</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Predict their labels using current weights / bias terms.</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loss value. </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gradient of loss w.r.t. all weight / bias terms. </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Update each weight by subtracting its gradient*learning rate</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Cycle over the whole training dataset (each cycle is an epoch) repeatedly, until loss is small.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Tensors</a:t>
            </a:r>
            <a:endParaRPr sz="1400" b="0" i="0" u="none" strike="noStrike" cap="none">
              <a:solidFill>
                <a:srgbClr val="000000"/>
              </a:solidFill>
              <a:latin typeface="Arial"/>
              <a:ea typeface="Arial"/>
              <a:cs typeface="Arial"/>
              <a:sym typeface="Arial"/>
            </a:endParaRPr>
          </a:p>
        </p:txBody>
      </p:sp>
      <p:pic>
        <p:nvPicPr>
          <p:cNvPr id="116" name="Google Shape;116;p4" descr="The Shape of Tensor. Tensors are the primary data structures… | by Schartz  Rehan | Medium"/>
          <p:cNvPicPr preferRelativeResize="0"/>
          <p:nvPr/>
        </p:nvPicPr>
        <p:blipFill rotWithShape="1">
          <a:blip r:embed="rId3">
            <a:alphaModFix/>
          </a:blip>
          <a:srcRect/>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0" u="none" strike="noStrike" cap="none" dirty="0">
                <a:solidFill>
                  <a:schemeClr val="dk1"/>
                </a:solidFill>
                <a:latin typeface="Calibri"/>
                <a:ea typeface="Calibri"/>
                <a:cs typeface="Calibri"/>
                <a:sym typeface="Calibri"/>
              </a:rPr>
              <a:t>What sort of data (give an example) would be stored in a rank-3 tensor? How about a rank-4 tensor? </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 descr="Tensor Processing Units (TPUs) Documentation | Kaggle"/>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10" name="Google Shape;110;p3"/>
          <p:cNvSpPr txBox="1"/>
          <p:nvPr/>
        </p:nvSpPr>
        <p:spPr>
          <a:xfrm>
            <a:off x="959603" y="487786"/>
            <a:ext cx="6460957"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TPUs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5064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61ABE6-C3CF-E558-D08A-E87287CCF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Google Shape;102;p2">
            <a:extLst>
              <a:ext uri="{FF2B5EF4-FFF2-40B4-BE49-F238E27FC236}">
                <a16:creationId xmlns:a16="http://schemas.microsoft.com/office/drawing/2014/main" id="{6881DB81-83B4-374B-9B21-527E3BBB3AE1}"/>
              </a:ext>
            </a:extLst>
          </p:cNvPr>
          <p:cNvSpPr txBox="1"/>
          <p:nvPr/>
        </p:nvSpPr>
        <p:spPr>
          <a:xfrm>
            <a:off x="838200" y="537818"/>
            <a:ext cx="6460957" cy="923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An Aside: GPU vs. ASIC</a:t>
            </a:r>
            <a:endParaRPr sz="1400" b="0" i="0" u="none" strike="noStrike" cap="none" dirty="0">
              <a:solidFill>
                <a:srgbClr val="000000"/>
              </a:solidFill>
              <a:latin typeface="Arial"/>
              <a:ea typeface="Arial"/>
              <a:cs typeface="Arial"/>
              <a:sym typeface="Arial"/>
            </a:endParaRPr>
          </a:p>
        </p:txBody>
      </p:sp>
      <p:pic>
        <p:nvPicPr>
          <p:cNvPr id="1026" name="Picture 2" descr="AI Computing Chip Analysis for Software-Defined Vehicles [BLOG] | News |  ECOTRONS - Part 1000">
            <a:extLst>
              <a:ext uri="{FF2B5EF4-FFF2-40B4-BE49-F238E27FC236}">
                <a16:creationId xmlns:a16="http://schemas.microsoft.com/office/drawing/2014/main" id="{707E6369-BFDA-67E6-79CC-2120699945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98713" y="2042005"/>
            <a:ext cx="7994573" cy="3984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4" name="Google Shape;124;p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Forward Pass</a:t>
            </a:r>
            <a:endParaRPr sz="1400" b="0" i="0" u="none" strike="noStrike" cap="none">
              <a:solidFill>
                <a:srgbClr val="000000"/>
              </a:solidFill>
              <a:latin typeface="Arial"/>
              <a:ea typeface="Arial"/>
              <a:cs typeface="Arial"/>
              <a:sym typeface="Arial"/>
            </a:endParaRPr>
          </a:p>
        </p:txBody>
      </p:sp>
      <p:pic>
        <p:nvPicPr>
          <p:cNvPr id="125" name="Google Shape;125;p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B447A778-4D3A-C824-292F-B56EAC034209}"/>
            </a:ext>
          </a:extLst>
        </p:cNvPr>
        <p:cNvGrpSpPr/>
        <p:nvPr/>
      </p:nvGrpSpPr>
      <p:grpSpPr>
        <a:xfrm>
          <a:off x="0" y="0"/>
          <a:ext cx="0" cy="0"/>
          <a:chOff x="0" y="0"/>
          <a:chExt cx="0" cy="0"/>
        </a:xfrm>
      </p:grpSpPr>
      <p:sp>
        <p:nvSpPr>
          <p:cNvPr id="167" name="Google Shape;167;p10">
            <a:extLst>
              <a:ext uri="{FF2B5EF4-FFF2-40B4-BE49-F238E27FC236}">
                <a16:creationId xmlns:a16="http://schemas.microsoft.com/office/drawing/2014/main" id="{264660AF-2EBB-59AB-CD96-A73A04381E23}"/>
              </a:ext>
            </a:extLst>
          </p:cNvPr>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The Perceptron</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767AF1C-D35E-63D9-6137-817775C2B8D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486" y="1753644"/>
            <a:ext cx="6951667" cy="3905063"/>
          </a:xfrm>
          <a:prstGeom prst="rect">
            <a:avLst/>
          </a:prstGeom>
          <a:ln>
            <a:noFill/>
          </a:ln>
          <a:effectLst>
            <a:outerShdw blurRad="292100" dist="139700" dir="2700000" algn="tl" rotWithShape="0">
              <a:srgbClr val="333333">
                <a:alpha val="65000"/>
              </a:srgbClr>
            </a:outerShdw>
          </a:effectLst>
        </p:spPr>
      </p:pic>
      <p:pic>
        <p:nvPicPr>
          <p:cNvPr id="6146" name="Picture 2" descr="Perceptron">
            <a:extLst>
              <a:ext uri="{FF2B5EF4-FFF2-40B4-BE49-F238E27FC236}">
                <a16:creationId xmlns:a16="http://schemas.microsoft.com/office/drawing/2014/main" id="{C459FF5E-0E8E-4EE2-20DD-5F624F54EA5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04852" y="2508411"/>
            <a:ext cx="4636662" cy="3626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511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4020</Words>
  <Application>Microsoft Macintosh PowerPoint</Application>
  <PresentationFormat>Widescreen</PresentationFormat>
  <Paragraphs>428</Paragraphs>
  <Slides>47</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Economica</vt:lpstr>
      <vt:lpstr>Arial</vt:lpstr>
      <vt:lpstr>Calibri</vt:lpstr>
      <vt:lpstr>Quicksand</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Gordon Burtch</dc:creator>
  <cp:lastModifiedBy>Burtch, Gordon</cp:lastModifiedBy>
  <cp:revision>16</cp:revision>
  <dcterms:created xsi:type="dcterms:W3CDTF">2019-12-28T13:51:56Z</dcterms:created>
  <dcterms:modified xsi:type="dcterms:W3CDTF">2026-02-01T17:26:41Z</dcterms:modified>
</cp:coreProperties>
</file>